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4"/>
  </p:notesMasterIdLst>
  <p:sldIdLst>
    <p:sldId id="256" r:id="rId5"/>
    <p:sldId id="257" r:id="rId6"/>
    <p:sldId id="258" r:id="rId7"/>
    <p:sldId id="259" r:id="rId8"/>
    <p:sldId id="260" r:id="rId9"/>
    <p:sldId id="27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90" r:id="rId38"/>
    <p:sldId id="291" r:id="rId39"/>
    <p:sldId id="292" r:id="rId40"/>
    <p:sldId id="293" r:id="rId41"/>
    <p:sldId id="315"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12192000" cy="6858000"/>
  <p:notesSz cx="6858000" cy="9144000"/>
  <p:embeddedFontLst>
    <p:embeddedFont>
      <p:font typeface="ＭＳ Ｐゴシック" panose="020B0600070205080204" pitchFamily="34" charset="-128"/>
      <p:regular r:id="rId65"/>
    </p:embeddedFont>
    <p:embeddedFont>
      <p:font typeface="Flex 70" panose="00000500000000000000" pitchFamily="50" charset="0"/>
      <p:regular r:id="rId66"/>
      <p:italic r:id="rId67"/>
    </p:embeddedFont>
    <p:embeddedFont>
      <p:font typeface="Flex Display 100 Black" panose="00000A06000000000000" pitchFamily="50" charset="0"/>
      <p:bold r:id="rId6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2024-09-18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Matchfunktionärsutbildning 2023-2024</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Matchfunktionärsutbildning 2023-2024</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Matchfunktionärsutbildning 2023-2024</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gab3DLo7Gw" TargetMode="Externa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a:xfrm>
            <a:off x="550863" y="944563"/>
            <a:ext cx="7972351" cy="3924300"/>
          </a:xfrm>
        </p:spPr>
        <p:txBody>
          <a:bodyPr/>
          <a:lstStyle/>
          <a:p>
            <a:r>
              <a:rPr lang="sv-SE" sz="7200" dirty="0"/>
              <a:t>MATCHFUNKTIONÄRS-</a:t>
            </a:r>
            <a:br>
              <a:rPr lang="sv-SE" sz="7200" dirty="0"/>
            </a:br>
            <a:r>
              <a:rPr lang="sv-SE" sz="7200" dirty="0"/>
              <a:t>UTBILDNING</a:t>
            </a:r>
            <a:br>
              <a:rPr lang="sv-SE" sz="7200" dirty="0"/>
            </a:br>
            <a:r>
              <a:rPr lang="sv-SE" sz="7200" dirty="0"/>
              <a:t>2024-2025</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dirty="0"/>
              <a:t>Matchfunktionärsutbildning 2024-2025</a:t>
            </a:r>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a:p>
        </p:txBody>
      </p:sp>
      <p:sp>
        <p:nvSpPr>
          <p:cNvPr id="7" name="Underrubrik 6">
            <a:extLst>
              <a:ext uri="{FF2B5EF4-FFF2-40B4-BE49-F238E27FC236}">
                <a16:creationId xmlns:a16="http://schemas.microsoft.com/office/drawing/2014/main" id="{A97D34F5-28F1-45D0-80B5-D8EC61B86D65}"/>
              </a:ext>
            </a:extLst>
          </p:cNvPr>
          <p:cNvSpPr>
            <a:spLocks noGrp="1"/>
          </p:cNvSpPr>
          <p:nvPr>
            <p:ph type="subTitle" idx="1"/>
          </p:nvPr>
        </p:nvSpPr>
        <p:spPr/>
        <p:txBody>
          <a:bodyPr/>
          <a:lstStyle/>
          <a:p>
            <a:r>
              <a:rPr lang="sv-SE" dirty="0"/>
              <a:t>Svenska Ishockeyförbundet</a:t>
            </a:r>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BRA SAKER ATT HA I SEKRETARIATET</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Viktiga dokument för dig som har uppdrag i sekretariatet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Spelregler för ishockey</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Tas fram varje år av Svenska Ishockeyförbundet. En ny upplaga kommer varje år - se till att du har den senaste med dig till match! Finns att ladda ner på www.swehockey.se/domare.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Tävlingsbestämmelser</a:t>
            </a:r>
            <a:r>
              <a:rPr lang="sv-SE" altLang="sv-SE" sz="2000">
                <a:solidFill>
                  <a:schemeClr val="bg1"/>
                </a:solidFill>
                <a:ea typeface="ＭＳ Ｐゴシック"/>
                <a:cs typeface="Arial"/>
              </a:rPr>
              <a:t> </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Skapas av Svenska Ishockeyförbundet och är det högsta ramverket för  i hela landet. Hanterar även yttre förutsättningar som reklam, licenser och tävlingsärenden.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Seriebestämmelser</a:t>
            </a: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Skapas av serieadministratören och definierar förutsättningar för en enskild tävling eller serie, så som matchlängd eller samt hur matcherna ska avgöras. </a:t>
            </a: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423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VILKEN ROLL SPELAR MATCHFUNKTIONÄRERNA?</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Calibri"/>
                <a:ea typeface="ＭＳ Ｐゴシック"/>
                <a:cs typeface="Arial"/>
              </a:rPr>
              <a:t>Matchfunktionärerna säkerställer genomförandet av matchen tillsammans med domarna. </a:t>
            </a: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bokför på ett korrekt sätt händelser i matchen och tillhörande statistik.</a:t>
            </a:r>
            <a:br>
              <a:rPr lang="sv-SE" sz="1200">
                <a:solidFill>
                  <a:schemeClr val="bg1"/>
                </a:solidFill>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informerar publik, spelare, ledare och domare om händelser i matchen. </a:t>
            </a: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15196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BEMANNING</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a:cs typeface="Arial"/>
              </a:rPr>
              <a:t>Enligt regelboken skall ett matchfunktionärsbås ha följande bemanning: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Protokollförare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Speaker</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Matchtidtagare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Två strafftidtagare – en till vardera utvisningsbås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I vissa serier kan det finnas krav på:</a:t>
            </a:r>
            <a:br>
              <a:rPr lang="sv-SE" altLang="sv-SE" sz="2000" dirty="0">
                <a:solidFill>
                  <a:schemeClr val="bg1"/>
                </a:solidFill>
                <a:ea typeface="ＭＳ Ｐゴシック"/>
                <a:cs typeface="Arial"/>
              </a:rPr>
            </a:br>
            <a:br>
              <a:rPr lang="sv-SE" sz="2000" dirty="0">
                <a:solidFill>
                  <a:schemeClr val="bg1"/>
                </a:solidFill>
              </a:rPr>
            </a:br>
            <a:r>
              <a:rPr lang="sv-SE" sz="2000" dirty="0">
                <a:solidFill>
                  <a:schemeClr val="bg1"/>
                </a:solidFill>
              </a:rPr>
              <a:t>- </a:t>
            </a:r>
            <a:r>
              <a:rPr lang="sv-SE" altLang="sv-SE" sz="2000" dirty="0" err="1">
                <a:solidFill>
                  <a:schemeClr val="bg1"/>
                </a:solidFill>
                <a:ea typeface="ＭＳ Ｐゴシック"/>
                <a:cs typeface="Arial"/>
              </a:rPr>
              <a:t>Time</a:t>
            </a:r>
            <a:r>
              <a:rPr lang="sv-SE" altLang="sv-SE" sz="2000" dirty="0">
                <a:solidFill>
                  <a:schemeClr val="bg1"/>
                </a:solidFill>
                <a:ea typeface="ＭＳ Ｐゴシック"/>
                <a:cs typeface="Arial"/>
              </a:rPr>
              <a:t> on </a:t>
            </a:r>
            <a:r>
              <a:rPr lang="sv-SE" altLang="sv-SE" sz="2000" dirty="0" err="1">
                <a:solidFill>
                  <a:schemeClr val="bg1"/>
                </a:solidFill>
                <a:ea typeface="ＭＳ Ｐゴシック"/>
                <a:cs typeface="Arial"/>
              </a:rPr>
              <a:t>ice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Skotträknare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a:cs typeface="Arial"/>
              </a:rPr>
              <a:t>Plus/Minus-statistik, individuella skott, vunna och förlorade tekningar</a:t>
            </a:r>
            <a:br>
              <a:rPr lang="sv-SE" altLang="sv-SE" sz="2000" dirty="0">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26841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BEMANNING</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Figuren nedan visar ett lämpligt schema att placera respektive position i ett matchfunktionärsbås.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I serier där plus-minus även ska bokföras, görs detta enklast från läktaren tillsammans med de funktionärer som bokför tekningar och skott per spelare och skott på mål.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5" name="Rektangel 4">
            <a:extLst>
              <a:ext uri="{FF2B5EF4-FFF2-40B4-BE49-F238E27FC236}">
                <a16:creationId xmlns:a16="http://schemas.microsoft.com/office/drawing/2014/main" id="{C5A1FE12-023A-4555-84A9-0A8530302E59}"/>
              </a:ext>
            </a:extLst>
          </p:cNvPr>
          <p:cNvSpPr/>
          <p:nvPr/>
        </p:nvSpPr>
        <p:spPr>
          <a:xfrm>
            <a:off x="1660712" y="4486840"/>
            <a:ext cx="8458200" cy="8572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sv-SE" b="1">
                <a:solidFill>
                  <a:schemeClr val="tx1"/>
                </a:solidFill>
                <a:latin typeface="Arial" charset="0"/>
                <a:cs typeface="Arial" charset="0"/>
              </a:rPr>
              <a:t>SPELPLANEN</a:t>
            </a:r>
            <a:endParaRPr lang="sv-SE">
              <a:solidFill>
                <a:schemeClr val="tx1"/>
              </a:solidFill>
            </a:endParaRPr>
          </a:p>
        </p:txBody>
      </p:sp>
      <p:sp>
        <p:nvSpPr>
          <p:cNvPr id="6" name="Rektangel 5">
            <a:extLst>
              <a:ext uri="{FF2B5EF4-FFF2-40B4-BE49-F238E27FC236}">
                <a16:creationId xmlns:a16="http://schemas.microsoft.com/office/drawing/2014/main" id="{380F05C9-0557-4BCA-B152-9E27F0C6C2DF}"/>
              </a:ext>
            </a:extLst>
          </p:cNvPr>
          <p:cNvSpPr/>
          <p:nvPr/>
        </p:nvSpPr>
        <p:spPr>
          <a:xfrm>
            <a:off x="1795650"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A</a:t>
            </a:r>
            <a:endParaRPr lang="sv-SE" sz="1200"/>
          </a:p>
        </p:txBody>
      </p:sp>
      <p:sp>
        <p:nvSpPr>
          <p:cNvPr id="7" name="Rektangel 6">
            <a:extLst>
              <a:ext uri="{FF2B5EF4-FFF2-40B4-BE49-F238E27FC236}">
                <a16:creationId xmlns:a16="http://schemas.microsoft.com/office/drawing/2014/main" id="{89062460-E190-4DFE-8446-29C67E501407}"/>
              </a:ext>
            </a:extLst>
          </p:cNvPr>
          <p:cNvSpPr/>
          <p:nvPr/>
        </p:nvSpPr>
        <p:spPr>
          <a:xfrm>
            <a:off x="54326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Protokollförare</a:t>
            </a:r>
            <a:endParaRPr lang="sv-SE" sz="1300"/>
          </a:p>
        </p:txBody>
      </p:sp>
      <p:sp>
        <p:nvSpPr>
          <p:cNvPr id="8" name="Rektangel 7">
            <a:extLst>
              <a:ext uri="{FF2B5EF4-FFF2-40B4-BE49-F238E27FC236}">
                <a16:creationId xmlns:a16="http://schemas.microsoft.com/office/drawing/2014/main" id="{D7679119-8778-4E1B-B0D0-FDCC64C9BD76}"/>
              </a:ext>
            </a:extLst>
          </p:cNvPr>
          <p:cNvSpPr/>
          <p:nvPr/>
        </p:nvSpPr>
        <p:spPr>
          <a:xfrm>
            <a:off x="6804212" y="5344090"/>
            <a:ext cx="9144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sv-SE" sz="1400" b="1">
                <a:latin typeface="Arial" charset="0"/>
                <a:cs typeface="Arial" charset="0"/>
              </a:rPr>
              <a:t>Speaker</a:t>
            </a:r>
            <a:endParaRPr lang="sv-SE" sz="1400"/>
          </a:p>
        </p:txBody>
      </p:sp>
      <p:sp>
        <p:nvSpPr>
          <p:cNvPr id="9" name="Rektangel 8">
            <a:extLst>
              <a:ext uri="{FF2B5EF4-FFF2-40B4-BE49-F238E27FC236}">
                <a16:creationId xmlns:a16="http://schemas.microsoft.com/office/drawing/2014/main" id="{05B2A145-C9CC-415C-B78E-A4269EDF7793}"/>
              </a:ext>
            </a:extLst>
          </p:cNvPr>
          <p:cNvSpPr/>
          <p:nvPr/>
        </p:nvSpPr>
        <p:spPr>
          <a:xfrm>
            <a:off x="8567925"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B</a:t>
            </a:r>
            <a:endParaRPr lang="sv-SE" sz="1200"/>
          </a:p>
        </p:txBody>
      </p:sp>
      <p:sp>
        <p:nvSpPr>
          <p:cNvPr id="10" name="Rektangel 9">
            <a:extLst>
              <a:ext uri="{FF2B5EF4-FFF2-40B4-BE49-F238E27FC236}">
                <a16:creationId xmlns:a16="http://schemas.microsoft.com/office/drawing/2014/main" id="{65E623B9-E275-4C13-9FB4-3FA147EDAB62}"/>
              </a:ext>
            </a:extLst>
          </p:cNvPr>
          <p:cNvSpPr/>
          <p:nvPr/>
        </p:nvSpPr>
        <p:spPr>
          <a:xfrm>
            <a:off x="40610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Matchtidtagare</a:t>
            </a:r>
            <a:endParaRPr lang="sv-SE" sz="1300"/>
          </a:p>
        </p:txBody>
      </p:sp>
    </p:spTree>
    <p:extLst>
      <p:ext uri="{BB962C8B-B14F-4D97-AF65-F5344CB8AC3E}">
        <p14:creationId xmlns:p14="http://schemas.microsoft.com/office/powerpoint/2010/main" val="399742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INNAN EN MATCH</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a:cs typeface="Arial"/>
              </a:rPr>
              <a:t>Tidslinje före match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60 minuter (i U13-U15 30 minuter före match ska båda lagen ha lämnat över sin laguppställning till protokollföraren, och när 15 minuter (i U13-U15 5 minuter) återstår till nedsläpp kan inga ändringar göras på den officiella laguppställningen.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Kaptener</a:t>
            </a:r>
            <a:br>
              <a:rPr lang="sv-SE" altLang="sv-SE" sz="2000" b="1" dirty="0">
                <a:solidFill>
                  <a:schemeClr val="bg1"/>
                </a:solidFill>
                <a:ea typeface="ＭＳ Ｐゴシック"/>
                <a:cs typeface="Arial"/>
              </a:rPr>
            </a:br>
            <a:r>
              <a:rPr lang="sv-SE" altLang="sv-SE" sz="2000" dirty="0">
                <a:solidFill>
                  <a:schemeClr val="bg1"/>
                </a:solidFill>
                <a:ea typeface="ＭＳ Ｐゴシック"/>
                <a:cs typeface="Arial"/>
              </a:rPr>
              <a:t>En kapten och maximalt två assisterande måste utses. Ingen målvakt, spelande tränare eller spelande lagledare skall tillåtas vara kapten eller assisterande kapten eller agera som sådan.</a:t>
            </a:r>
            <a:br>
              <a:rPr lang="sv-SE" altLang="sv-SE" sz="2000" dirty="0">
                <a:solidFill>
                  <a:schemeClr val="bg1"/>
                </a:solidFill>
                <a:ea typeface="ＭＳ Ｐゴシック"/>
                <a:cs typeface="Arial"/>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Musik i arenan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Från och med säsongen 2018-2019 är det tillåtet att spela musik i samband under timeout! Speakern bör däremot undvika att prata i högtalarsystemet under en timeout.</a:t>
            </a: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58398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A30741F-ADBF-43C3-A1CE-51940B850EF7}"/>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130F0622-3C10-4C6E-91AF-93F981906226}"/>
              </a:ext>
            </a:extLst>
          </p:cNvPr>
          <p:cNvSpPr>
            <a:spLocks noGrp="1"/>
          </p:cNvSpPr>
          <p:nvPr>
            <p:ph type="sldNum" sz="quarter" idx="12"/>
          </p:nvPr>
        </p:nvSpPr>
        <p:spPr/>
        <p:txBody>
          <a:bodyPr/>
          <a:lstStyle/>
          <a:p>
            <a:fld id="{6DDB0A55-353B-0141-AD40-F868C66FD585}" type="slidenum">
              <a:rPr lang="sv-SE" smtClean="0"/>
              <a:pPr/>
              <a:t>15</a:t>
            </a:fld>
            <a:endParaRPr lang="sv-SE"/>
          </a:p>
        </p:txBody>
      </p:sp>
      <p:sp>
        <p:nvSpPr>
          <p:cNvPr id="4" name="Rubrik 3">
            <a:extLst>
              <a:ext uri="{FF2B5EF4-FFF2-40B4-BE49-F238E27FC236}">
                <a16:creationId xmlns:a16="http://schemas.microsoft.com/office/drawing/2014/main" id="{8867E180-3870-4330-B536-97871511EF69}"/>
              </a:ext>
            </a:extLst>
          </p:cNvPr>
          <p:cNvSpPr>
            <a:spLocks noGrp="1"/>
          </p:cNvSpPr>
          <p:nvPr>
            <p:ph type="title"/>
          </p:nvPr>
        </p:nvSpPr>
        <p:spPr/>
        <p:txBody>
          <a:bodyPr/>
          <a:lstStyle/>
          <a:p>
            <a:r>
              <a:rPr lang="sv-SE"/>
              <a:t>MATCHTIDTAGARE</a:t>
            </a:r>
          </a:p>
        </p:txBody>
      </p:sp>
    </p:spTree>
    <p:extLst>
      <p:ext uri="{BB962C8B-B14F-4D97-AF65-F5344CB8AC3E}">
        <p14:creationId xmlns:p14="http://schemas.microsoft.com/office/powerpoint/2010/main" val="41238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Matchtidtagarens roll</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Matchtidtagaren ska ansvara för att mäta den effektiva speltiden, </a:t>
            </a:r>
            <a:r>
              <a:rPr lang="sv-SE" altLang="sv-SE" sz="2000" dirty="0" err="1">
                <a:solidFill>
                  <a:schemeClr val="bg1"/>
                </a:solidFill>
                <a:ea typeface="ＭＳ Ｐゴシック" panose="020B0600070205080204" pitchFamily="34" charset="-128"/>
                <a:cs typeface="Arial" panose="020B0604020202020204" pitchFamily="34" charset="0"/>
              </a:rPr>
              <a:t>paustid</a:t>
            </a:r>
            <a:r>
              <a:rPr lang="sv-SE" altLang="sv-SE" sz="2000" dirty="0">
                <a:solidFill>
                  <a:schemeClr val="bg1"/>
                </a:solidFill>
                <a:ea typeface="ＭＳ Ｐゴシック" panose="020B0600070205080204" pitchFamily="34" charset="-128"/>
                <a:cs typeface="Arial" panose="020B0604020202020204" pitchFamily="34" charset="0"/>
              </a:rPr>
              <a:t> samt nedräkning före match.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Hur lång är periodpausen?</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Periodpauserna ska vara 18 (förbundsserier) samt 15 minuter (icke förbundsserier) minuter för en match som spelas 3x20 min. Serieadministratören kan besluta om annan längd på periodpausen.</a:t>
            </a:r>
            <a:r>
              <a:rPr lang="sv-SE" altLang="sv-SE" sz="2000" dirty="0">
                <a:solidFill>
                  <a:schemeClr val="bg1"/>
                </a:solidFill>
                <a:ea typeface="ＭＳ Ｐゴシック" panose="020B0600070205080204" pitchFamily="34" charset="-128"/>
              </a:rPr>
              <a:t>	</a:t>
            </a:r>
            <a:br>
              <a:rPr lang="sv-SE" altLang="sv-SE" sz="2000" dirty="0">
                <a:solidFill>
                  <a:schemeClr val="bg1"/>
                </a:solidFill>
                <a:ea typeface="ＭＳ Ｐゴシック" panose="020B0600070205080204" pitchFamily="34" charset="-128"/>
              </a:rPr>
            </a:br>
            <a:br>
              <a:rPr lang="sv-SE" altLang="sv-SE" sz="2000" dirty="0">
                <a:solidFill>
                  <a:schemeClr val="bg1"/>
                </a:solidFill>
                <a:ea typeface="ＭＳ Ｐゴシック" panose="020B0600070205080204" pitchFamily="34" charset="-128"/>
              </a:rPr>
            </a:br>
            <a:r>
              <a:rPr lang="sv-SE" altLang="sv-SE" sz="2000" b="1" dirty="0">
                <a:solidFill>
                  <a:schemeClr val="bg1"/>
                </a:solidFill>
                <a:ea typeface="ＭＳ Ｐゴシック" panose="020B0600070205080204" pitchFamily="34" charset="-128"/>
                <a:cs typeface="Arial" panose="020B0604020202020204" pitchFamily="34" charset="0"/>
              </a:rPr>
              <a:t>När ska matchtidtagaren starta tiden?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Tiden räknas från det att pucken släpps till dess domaren eller linjedomarna blåser av spelet eller perioden tar slut. När perioden är slut börjar paustiden ticka omedelbart.</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4659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Tips och tricks: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Sök ögonkontakt med domaren varje gång klockan ska startas.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Dubbelkolla alltid på både panelen och själva klockan att matchtiden och utvisningar börjar ticka korrekt.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Använd ALLTID en reservklocka! Allra helst ett klassiskt tidtagarur. Om det är en telefon – var säker på att den är satt i Flygplansläge.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Vid röriga utvisningssituationer – var beredd att vara tydlig och att det kan ta lite extra tid innan alla i båset har uppfattat allting. Ha tålamod!</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8176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6D1DDD5-21FB-4C7F-B5CE-7A2730BBCC7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8CA226A-D9CA-4DDD-90D6-284AF6A80346}"/>
              </a:ext>
            </a:extLst>
          </p:cNvPr>
          <p:cNvSpPr>
            <a:spLocks noGrp="1"/>
          </p:cNvSpPr>
          <p:nvPr>
            <p:ph type="sldNum" sz="quarter" idx="12"/>
          </p:nvPr>
        </p:nvSpPr>
        <p:spPr/>
        <p:txBody>
          <a:bodyPr/>
          <a:lstStyle/>
          <a:p>
            <a:fld id="{6DDB0A55-353B-0141-AD40-F868C66FD585}" type="slidenum">
              <a:rPr lang="sv-SE" smtClean="0"/>
              <a:pPr/>
              <a:t>18</a:t>
            </a:fld>
            <a:endParaRPr lang="sv-SE"/>
          </a:p>
        </p:txBody>
      </p:sp>
      <p:sp>
        <p:nvSpPr>
          <p:cNvPr id="4" name="Rubrik 3">
            <a:extLst>
              <a:ext uri="{FF2B5EF4-FFF2-40B4-BE49-F238E27FC236}">
                <a16:creationId xmlns:a16="http://schemas.microsoft.com/office/drawing/2014/main" id="{CB6B1F1F-DDFB-4720-9C06-8FCC31753F21}"/>
              </a:ext>
            </a:extLst>
          </p:cNvPr>
          <p:cNvSpPr>
            <a:spLocks noGrp="1"/>
          </p:cNvSpPr>
          <p:nvPr>
            <p:ph type="title"/>
          </p:nvPr>
        </p:nvSpPr>
        <p:spPr/>
        <p:txBody>
          <a:bodyPr/>
          <a:lstStyle/>
          <a:p>
            <a:r>
              <a:rPr lang="sv-SE"/>
              <a:t>PROTOKOLL-</a:t>
            </a:r>
            <a:br>
              <a:rPr lang="sv-SE"/>
            </a:br>
            <a:r>
              <a:rPr lang="sv-SE"/>
              <a:t>FÖRAREN</a:t>
            </a:r>
          </a:p>
        </p:txBody>
      </p:sp>
    </p:spTree>
    <p:extLst>
      <p:ext uri="{BB962C8B-B14F-4D97-AF65-F5344CB8AC3E}">
        <p14:creationId xmlns:p14="http://schemas.microsoft.com/office/powerpoint/2010/main" val="198300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Protokollförarens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är den som är huvudansvarig för sekretariatets matchgenomförande och är den enda i sekretariatet som ska ha dialog med domarna.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Under match ska protokollföraren bokföra alla målskyttar, assistpoäng, utvisningar, målvaktsbyten, </a:t>
            </a:r>
            <a:r>
              <a:rPr lang="sv-SE" altLang="sv-SE" sz="2000" err="1">
                <a:solidFill>
                  <a:schemeClr val="bg1"/>
                </a:solidFill>
                <a:ea typeface="ＭＳ Ｐゴシック" panose="020B0600070205080204" pitchFamily="34" charset="-128"/>
                <a:cs typeface="Arial" panose="020B0604020202020204" pitchFamily="34" charset="0"/>
              </a:rPr>
              <a:t>time-outer</a:t>
            </a:r>
            <a:r>
              <a:rPr lang="sv-SE" altLang="sv-SE" sz="2000">
                <a:solidFill>
                  <a:schemeClr val="bg1"/>
                </a:solidFill>
                <a:ea typeface="ＭＳ Ｐゴシック" panose="020B0600070205080204" pitchFamily="34" charset="-128"/>
                <a:cs typeface="Arial" panose="020B0604020202020204" pitchFamily="34" charset="0"/>
              </a:rPr>
              <a:t> och straffslag. Även tidpunkten för dessa händelser ska bokföras.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ska säkerställa att alla utvisade spelare avtjänar korrekt tid, samt meddela huvuddomaren om en utvisad spelare ådrar sig sitt andra misconduct penalty i matchen (två Misconduct på samma spelare i samma match = matchstraff).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13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PRESENTATION &amp;</a:t>
            </a:r>
            <a:br>
              <a:rPr lang="sv-SE"/>
            </a:br>
            <a:r>
              <a:rPr lang="sv-SE"/>
              <a:t>KURSMÅL</a:t>
            </a:r>
          </a:p>
        </p:txBody>
      </p:sp>
    </p:spTree>
    <p:extLst>
      <p:ext uri="{BB962C8B-B14F-4D97-AF65-F5344CB8AC3E}">
        <p14:creationId xmlns:p14="http://schemas.microsoft.com/office/powerpoint/2010/main" val="73956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Före match: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Var på plats en timme före matchstart för att påbörja arbetet.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60 minuter (i U13-U15 30 min) före match ska lagen lämna över sin laguppställning till dig. Kontrollera att en lagkapten och som mest två assisterande kaptener är markerade. Kontrollera även att startande målvakt är markerad. Registrera laguppställningen i OVR.</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Hälsa domarteamet välkomna och presentera dig.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Cirka en halvtimme innan match är det bra om dina båskollegor är på plats. Om de inte är på plats – ring!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15 minuter (i U13-U15 5 min) innan matchstart kan inte lagen göra några ändringar i sin lag-uppställning. Vid denna tidpunkt ska båda lagen få varsin kopia på den officiella laguppställningen.</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413639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 finns två typer av matchprotokoll inom svensk ishockey:</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Digitalt matchprotokoll (OVR)</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Svenska Ishockeyförbundets egenutvecklade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mjukvara OVR. Är kopplad till förbundets spelarregister,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vilket innebär att ingen som inte är korrekt registrerad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och försäkrad kan sättas upp på laguppställningen.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Pappersprotokoll</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Kan användas till de allra yngsta lagen som spelar korta matcher eller vid cuper och turneringar. Kräver att man kan alla koder för de olika utvisningarna och hur man manuellt fyller i ett protokoll. Kan laddas ned från www.swehockey.se.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pic>
        <p:nvPicPr>
          <p:cNvPr id="5" name="Bildobjekt 3">
            <a:extLst>
              <a:ext uri="{FF2B5EF4-FFF2-40B4-BE49-F238E27FC236}">
                <a16:creationId xmlns:a16="http://schemas.microsoft.com/office/drawing/2014/main" id="{2C22F19B-18AD-4592-86D7-BE9AF131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325" y="1452154"/>
            <a:ext cx="20510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injepil: medsols böj med hel fyllning">
            <a:extLst>
              <a:ext uri="{FF2B5EF4-FFF2-40B4-BE49-F238E27FC236}">
                <a16:creationId xmlns:a16="http://schemas.microsoft.com/office/drawing/2014/main" id="{D2028482-31EE-42A1-9E97-815A59DB9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18319">
            <a:off x="7310375" y="3292958"/>
            <a:ext cx="1560246" cy="1560246"/>
          </a:xfrm>
          <a:prstGeom prst="rect">
            <a:avLst/>
          </a:prstGeom>
        </p:spPr>
      </p:pic>
    </p:spTree>
    <p:extLst>
      <p:ext uri="{BB962C8B-B14F-4D97-AF65-F5344CB8AC3E}">
        <p14:creationId xmlns:p14="http://schemas.microsoft.com/office/powerpoint/2010/main" val="417945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
        <p:nvSpPr>
          <p:cNvPr id="8" name="textruta 7">
            <a:extLst>
              <a:ext uri="{FF2B5EF4-FFF2-40B4-BE49-F238E27FC236}">
                <a16:creationId xmlns:a16="http://schemas.microsoft.com/office/drawing/2014/main" id="{29BC192D-B0CF-43C7-9BB1-AFD005CA06B3}"/>
              </a:ext>
            </a:extLst>
          </p:cNvPr>
          <p:cNvSpPr txBox="1"/>
          <p:nvPr/>
        </p:nvSpPr>
        <p:spPr>
          <a:xfrm>
            <a:off x="556744" y="1600200"/>
            <a:ext cx="10548257" cy="4893647"/>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mål: </a:t>
            </a:r>
          </a:p>
          <a:p>
            <a:r>
              <a:rPr lang="sv-SE" altLang="sv-SE" sz="2000" dirty="0">
                <a:solidFill>
                  <a:schemeClr val="bg1"/>
                </a:solidFill>
                <a:ea typeface="ＭＳ Ｐゴシック" panose="020B0600070205080204" pitchFamily="34" charset="-128"/>
                <a:cs typeface="Arial" panose="020B0604020202020204" pitchFamily="34" charset="0"/>
              </a:rPr>
              <a:t>Efter 12:24 i den första perioden gör Lag A mål, genom nummer 12, Nils Nilsson, assisterad av nummer 23, Anders Andersson.</a:t>
            </a: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b="1" dirty="0">
                <a:solidFill>
                  <a:schemeClr val="bg1"/>
                </a:solidFill>
                <a:ea typeface="ＭＳ Ｐゴシック" panose="020B0600070205080204" pitchFamily="34" charset="-128"/>
                <a:cs typeface="Arial" panose="020B0604020202020204" pitchFamily="34" charset="0"/>
              </a:rPr>
              <a:t>Exempel mindre straffet:</a:t>
            </a:r>
          </a:p>
          <a:p>
            <a:r>
              <a:rPr lang="sv-SE" altLang="sv-SE" sz="2000" dirty="0">
                <a:solidFill>
                  <a:schemeClr val="bg1"/>
                </a:solidFill>
                <a:ea typeface="ＭＳ Ｐゴシック" panose="020B0600070205080204" pitchFamily="34" charset="-128"/>
                <a:cs typeface="Arial" panose="020B0604020202020204" pitchFamily="34" charset="0"/>
              </a:rPr>
              <a:t>Efter 13:30 utvisas Lag B:s nummer 7, Sofia Nilsson ut två minuter för slashing.</a:t>
            </a: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br>
              <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endParaRPr lang="sv-SE" sz="2400" dirty="0">
              <a:solidFill>
                <a:srgbClr val="FDE031"/>
              </a:solidFill>
            </a:endParaRPr>
          </a:p>
        </p:txBody>
      </p:sp>
      <p:graphicFrame>
        <p:nvGraphicFramePr>
          <p:cNvPr id="9" name="Tabell 8">
            <a:extLst>
              <a:ext uri="{FF2B5EF4-FFF2-40B4-BE49-F238E27FC236}">
                <a16:creationId xmlns:a16="http://schemas.microsoft.com/office/drawing/2014/main" id="{1ECF8B38-0C60-4B89-A08E-3927FA88F0A9}"/>
              </a:ext>
            </a:extLst>
          </p:cNvPr>
          <p:cNvGraphicFramePr>
            <a:graphicFrameLocks noGrp="1"/>
          </p:cNvGraphicFramePr>
          <p:nvPr>
            <p:extLst>
              <p:ext uri="{D42A27DB-BD31-4B8C-83A1-F6EECF244321}">
                <p14:modId xmlns:p14="http://schemas.microsoft.com/office/powerpoint/2010/main" val="3934029876"/>
              </p:ext>
            </p:extLst>
          </p:nvPr>
        </p:nvGraphicFramePr>
        <p:xfrm>
          <a:off x="617162" y="2943785"/>
          <a:ext cx="5136964" cy="736190"/>
        </p:xfrm>
        <a:graphic>
          <a:graphicData uri="http://schemas.openxmlformats.org/drawingml/2006/table">
            <a:tbl>
              <a:tblPr firstRow="1" bandRow="1">
                <a:tableStyleId>{5C22544A-7EE6-4342-B048-85BDC9FD1C3A}</a:tableStyleId>
              </a:tblPr>
              <a:tblGrid>
                <a:gridCol w="685362">
                  <a:extLst>
                    <a:ext uri="{9D8B030D-6E8A-4147-A177-3AD203B41FA5}">
                      <a16:colId xmlns:a16="http://schemas.microsoft.com/office/drawing/2014/main" val="20000"/>
                    </a:ext>
                  </a:extLst>
                </a:gridCol>
                <a:gridCol w="527142">
                  <a:extLst>
                    <a:ext uri="{9D8B030D-6E8A-4147-A177-3AD203B41FA5}">
                      <a16:colId xmlns:a16="http://schemas.microsoft.com/office/drawing/2014/main" val="20001"/>
                    </a:ext>
                  </a:extLst>
                </a:gridCol>
                <a:gridCol w="554802">
                  <a:extLst>
                    <a:ext uri="{9D8B030D-6E8A-4147-A177-3AD203B41FA5}">
                      <a16:colId xmlns:a16="http://schemas.microsoft.com/office/drawing/2014/main" val="20002"/>
                    </a:ext>
                  </a:extLst>
                </a:gridCol>
                <a:gridCol w="944872">
                  <a:extLst>
                    <a:ext uri="{9D8B030D-6E8A-4147-A177-3AD203B41FA5}">
                      <a16:colId xmlns:a16="http://schemas.microsoft.com/office/drawing/2014/main" val="20003"/>
                    </a:ext>
                  </a:extLst>
                </a:gridCol>
                <a:gridCol w="656348">
                  <a:extLst>
                    <a:ext uri="{9D8B030D-6E8A-4147-A177-3AD203B41FA5}">
                      <a16:colId xmlns:a16="http://schemas.microsoft.com/office/drawing/2014/main" val="20004"/>
                    </a:ext>
                  </a:extLst>
                </a:gridCol>
                <a:gridCol w="884219">
                  <a:extLst>
                    <a:ext uri="{9D8B030D-6E8A-4147-A177-3AD203B41FA5}">
                      <a16:colId xmlns:a16="http://schemas.microsoft.com/office/drawing/2014/main" val="20005"/>
                    </a:ext>
                  </a:extLst>
                </a:gridCol>
                <a:gridCol w="884219">
                  <a:extLst>
                    <a:ext uri="{9D8B030D-6E8A-4147-A177-3AD203B41FA5}">
                      <a16:colId xmlns:a16="http://schemas.microsoft.com/office/drawing/2014/main" val="20006"/>
                    </a:ext>
                  </a:extLst>
                </a:gridCol>
              </a:tblGrid>
              <a:tr h="43143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700" marB="45700"/>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700" marB="45700"/>
                </a:tc>
                <a:tc>
                  <a:txBody>
                    <a:bodyPr/>
                    <a:lstStyle/>
                    <a:p>
                      <a:r>
                        <a:rPr lang="sv-SE" sz="1400">
                          <a:latin typeface="Arial" pitchFamily="34" charset="0"/>
                          <a:cs typeface="Arial" pitchFamily="34" charset="0"/>
                        </a:rPr>
                        <a:t>Lag</a:t>
                      </a:r>
                    </a:p>
                  </a:txBody>
                  <a:tcPr marT="45700" marB="45700"/>
                </a:tc>
                <a:tc>
                  <a:txBody>
                    <a:bodyPr/>
                    <a:lstStyle/>
                    <a:p>
                      <a:r>
                        <a:rPr lang="sv-SE" sz="1400">
                          <a:latin typeface="Arial" pitchFamily="34" charset="0"/>
                          <a:cs typeface="Arial" pitchFamily="34" charset="0"/>
                        </a:rPr>
                        <a:t>Resultat</a:t>
                      </a:r>
                    </a:p>
                  </a:txBody>
                  <a:tcPr marT="45700" marB="45700"/>
                </a:tc>
                <a:tc>
                  <a:txBody>
                    <a:bodyPr/>
                    <a:lstStyle/>
                    <a:p>
                      <a:r>
                        <a:rPr lang="sv-SE" sz="1400">
                          <a:latin typeface="Arial" pitchFamily="34" charset="0"/>
                          <a:cs typeface="Arial" pitchFamily="34" charset="0"/>
                        </a:rPr>
                        <a:t>Pass</a:t>
                      </a:r>
                    </a:p>
                  </a:txBody>
                  <a:tcPr marT="45700" marB="45700"/>
                </a:tc>
                <a:tc>
                  <a:txBody>
                    <a:bodyPr/>
                    <a:lstStyle/>
                    <a:p>
                      <a:r>
                        <a:rPr lang="sv-SE" sz="1400">
                          <a:latin typeface="Arial" pitchFamily="34" charset="0"/>
                          <a:cs typeface="Arial" pitchFamily="34" charset="0"/>
                        </a:rPr>
                        <a:t>Utv. min</a:t>
                      </a:r>
                    </a:p>
                  </a:txBody>
                  <a:tcPr marT="45700" marB="45700"/>
                </a:tc>
                <a:tc>
                  <a:txBody>
                    <a:bodyPr/>
                    <a:lstStyle/>
                    <a:p>
                      <a:r>
                        <a:rPr lang="sv-SE" sz="1400">
                          <a:latin typeface="Arial" pitchFamily="34" charset="0"/>
                          <a:cs typeface="Arial" pitchFamily="34" charset="0"/>
                        </a:rPr>
                        <a:t>Kod</a:t>
                      </a:r>
                    </a:p>
                  </a:txBody>
                  <a:tcPr marT="45700" marB="45700"/>
                </a:tc>
                <a:extLst>
                  <a:ext uri="{0D108BD9-81ED-4DB2-BD59-A6C34878D82A}">
                    <a16:rowId xmlns:a16="http://schemas.microsoft.com/office/drawing/2014/main" val="10000"/>
                  </a:ext>
                </a:extLst>
              </a:tr>
              <a:tr h="300382">
                <a:tc>
                  <a:txBody>
                    <a:bodyPr/>
                    <a:lstStyle/>
                    <a:p>
                      <a:r>
                        <a:rPr lang="sv-SE" sz="1400">
                          <a:latin typeface="Arial" pitchFamily="34" charset="0"/>
                          <a:cs typeface="Arial" pitchFamily="34" charset="0"/>
                        </a:rPr>
                        <a:t>12.24</a:t>
                      </a:r>
                    </a:p>
                  </a:txBody>
                  <a:tcPr marT="45700" marB="45700"/>
                </a:tc>
                <a:tc>
                  <a:txBody>
                    <a:bodyPr/>
                    <a:lstStyle/>
                    <a:p>
                      <a:r>
                        <a:rPr lang="sv-SE" sz="1400">
                          <a:latin typeface="Arial" pitchFamily="34" charset="0"/>
                          <a:cs typeface="Arial" pitchFamily="34" charset="0"/>
                        </a:rPr>
                        <a:t>12</a:t>
                      </a:r>
                    </a:p>
                  </a:txBody>
                  <a:tcPr marT="45700" marB="45700"/>
                </a:tc>
                <a:tc>
                  <a:txBody>
                    <a:bodyPr/>
                    <a:lstStyle/>
                    <a:p>
                      <a:r>
                        <a:rPr lang="sv-SE" sz="1400">
                          <a:latin typeface="Arial" pitchFamily="34" charset="0"/>
                          <a:cs typeface="Arial" pitchFamily="34" charset="0"/>
                        </a:rPr>
                        <a:t>A</a:t>
                      </a:r>
                    </a:p>
                  </a:txBody>
                  <a:tcPr marT="45700" marB="45700"/>
                </a:tc>
                <a:tc>
                  <a:txBody>
                    <a:bodyPr/>
                    <a:lstStyle/>
                    <a:p>
                      <a:pPr algn="ctr"/>
                      <a:r>
                        <a:rPr lang="sv-SE" sz="1400">
                          <a:latin typeface="Arial" pitchFamily="34" charset="0"/>
                          <a:cs typeface="Arial" pitchFamily="34" charset="0"/>
                        </a:rPr>
                        <a:t>1-0</a:t>
                      </a:r>
                    </a:p>
                  </a:txBody>
                  <a:tcPr marT="45700" marB="45700"/>
                </a:tc>
                <a:tc>
                  <a:txBody>
                    <a:bodyPr/>
                    <a:lstStyle/>
                    <a:p>
                      <a:r>
                        <a:rPr lang="sv-SE" sz="1400">
                          <a:latin typeface="Arial" pitchFamily="34" charset="0"/>
                          <a:cs typeface="Arial" pitchFamily="34" charset="0"/>
                        </a:rPr>
                        <a:t>23</a:t>
                      </a:r>
                    </a:p>
                  </a:txBody>
                  <a:tcPr marT="45700" marB="45700"/>
                </a:tc>
                <a:tc>
                  <a:txBody>
                    <a:bodyPr/>
                    <a:lstStyle/>
                    <a:p>
                      <a:endParaRPr lang="sv-SE" sz="1400">
                        <a:latin typeface="Arial" pitchFamily="34" charset="0"/>
                        <a:cs typeface="Arial" pitchFamily="34" charset="0"/>
                      </a:endParaRPr>
                    </a:p>
                  </a:txBody>
                  <a:tcPr marT="45700" marB="45700"/>
                </a:tc>
                <a:tc>
                  <a:txBody>
                    <a:bodyPr/>
                    <a:lstStyle/>
                    <a:p>
                      <a:endParaRPr lang="sv-SE" sz="1400">
                        <a:latin typeface="Arial" pitchFamily="34" charset="0"/>
                        <a:cs typeface="Arial" pitchFamily="34" charset="0"/>
                      </a:endParaRPr>
                    </a:p>
                  </a:txBody>
                  <a:tcPr marT="45700" marB="45700"/>
                </a:tc>
                <a:extLst>
                  <a:ext uri="{0D108BD9-81ED-4DB2-BD59-A6C34878D82A}">
                    <a16:rowId xmlns:a16="http://schemas.microsoft.com/office/drawing/2014/main" val="10001"/>
                  </a:ext>
                </a:extLst>
              </a:tr>
            </a:tbl>
          </a:graphicData>
        </a:graphic>
      </p:graphicFrame>
      <p:graphicFrame>
        <p:nvGraphicFramePr>
          <p:cNvPr id="10" name="Tabell 9">
            <a:extLst>
              <a:ext uri="{FF2B5EF4-FFF2-40B4-BE49-F238E27FC236}">
                <a16:creationId xmlns:a16="http://schemas.microsoft.com/office/drawing/2014/main" id="{3095ED41-41CC-4D3A-A4D9-62674FFC5E63}"/>
              </a:ext>
            </a:extLst>
          </p:cNvPr>
          <p:cNvGraphicFramePr>
            <a:graphicFrameLocks noGrp="1"/>
          </p:cNvGraphicFramePr>
          <p:nvPr>
            <p:extLst>
              <p:ext uri="{D42A27DB-BD31-4B8C-83A1-F6EECF244321}">
                <p14:modId xmlns:p14="http://schemas.microsoft.com/office/powerpoint/2010/main" val="12290012"/>
              </p:ext>
            </p:extLst>
          </p:nvPr>
        </p:nvGraphicFramePr>
        <p:xfrm>
          <a:off x="617162" y="4827330"/>
          <a:ext cx="5257800" cy="609600"/>
        </p:xfrm>
        <a:graphic>
          <a:graphicData uri="http://schemas.openxmlformats.org/drawingml/2006/table">
            <a:tbl>
              <a:tblPr firstRow="1" bandRow="1">
                <a:tableStyleId>{5C22544A-7EE6-4342-B048-85BDC9FD1C3A}</a:tableStyleId>
              </a:tblPr>
              <a:tblGrid>
                <a:gridCol w="701484">
                  <a:extLst>
                    <a:ext uri="{9D8B030D-6E8A-4147-A177-3AD203B41FA5}">
                      <a16:colId xmlns:a16="http://schemas.microsoft.com/office/drawing/2014/main" val="20000"/>
                    </a:ext>
                  </a:extLst>
                </a:gridCol>
                <a:gridCol w="539542">
                  <a:extLst>
                    <a:ext uri="{9D8B030D-6E8A-4147-A177-3AD203B41FA5}">
                      <a16:colId xmlns:a16="http://schemas.microsoft.com/office/drawing/2014/main" val="20001"/>
                    </a:ext>
                  </a:extLst>
                </a:gridCol>
                <a:gridCol w="567853">
                  <a:extLst>
                    <a:ext uri="{9D8B030D-6E8A-4147-A177-3AD203B41FA5}">
                      <a16:colId xmlns:a16="http://schemas.microsoft.com/office/drawing/2014/main" val="20002"/>
                    </a:ext>
                  </a:extLst>
                </a:gridCol>
                <a:gridCol w="967098">
                  <a:extLst>
                    <a:ext uri="{9D8B030D-6E8A-4147-A177-3AD203B41FA5}">
                      <a16:colId xmlns:a16="http://schemas.microsoft.com/office/drawing/2014/main" val="20003"/>
                    </a:ext>
                  </a:extLst>
                </a:gridCol>
                <a:gridCol w="671787">
                  <a:extLst>
                    <a:ext uri="{9D8B030D-6E8A-4147-A177-3AD203B41FA5}">
                      <a16:colId xmlns:a16="http://schemas.microsoft.com/office/drawing/2014/main" val="20004"/>
                    </a:ext>
                  </a:extLst>
                </a:gridCol>
                <a:gridCol w="905018">
                  <a:extLst>
                    <a:ext uri="{9D8B030D-6E8A-4147-A177-3AD203B41FA5}">
                      <a16:colId xmlns:a16="http://schemas.microsoft.com/office/drawing/2014/main" val="20005"/>
                    </a:ext>
                  </a:extLst>
                </a:gridCol>
                <a:gridCol w="905018">
                  <a:extLst>
                    <a:ext uri="{9D8B030D-6E8A-4147-A177-3AD203B41FA5}">
                      <a16:colId xmlns:a16="http://schemas.microsoft.com/office/drawing/2014/main" val="20006"/>
                    </a:ext>
                  </a:extLst>
                </a:gridCol>
              </a:tblGrid>
              <a:tr h="30480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665" marB="45665"/>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Lag</a:t>
                      </a:r>
                    </a:p>
                  </a:txBody>
                  <a:tcPr marT="45665" marB="45665"/>
                </a:tc>
                <a:tc>
                  <a:txBody>
                    <a:bodyPr/>
                    <a:lstStyle/>
                    <a:p>
                      <a:r>
                        <a:rPr lang="sv-SE" sz="1400">
                          <a:latin typeface="Arial" pitchFamily="34" charset="0"/>
                          <a:cs typeface="Arial" pitchFamily="34" charset="0"/>
                        </a:rPr>
                        <a:t>Resultat</a:t>
                      </a:r>
                    </a:p>
                  </a:txBody>
                  <a:tcPr marT="45665" marB="45665"/>
                </a:tc>
                <a:tc>
                  <a:txBody>
                    <a:bodyPr/>
                    <a:lstStyle/>
                    <a:p>
                      <a:r>
                        <a:rPr lang="sv-SE" sz="1400">
                          <a:latin typeface="Arial" pitchFamily="34" charset="0"/>
                          <a:cs typeface="Arial" pitchFamily="34" charset="0"/>
                        </a:rPr>
                        <a:t>Pass</a:t>
                      </a:r>
                    </a:p>
                  </a:txBody>
                  <a:tcPr marT="45665" marB="45665"/>
                </a:tc>
                <a:tc>
                  <a:txBody>
                    <a:bodyPr/>
                    <a:lstStyle/>
                    <a:p>
                      <a:r>
                        <a:rPr lang="sv-SE" sz="1400">
                          <a:latin typeface="Arial" pitchFamily="34" charset="0"/>
                          <a:cs typeface="Arial" pitchFamily="34" charset="0"/>
                        </a:rPr>
                        <a:t>Utv. min</a:t>
                      </a:r>
                    </a:p>
                  </a:txBody>
                  <a:tcPr marT="45665" marB="45665"/>
                </a:tc>
                <a:tc>
                  <a:txBody>
                    <a:bodyPr/>
                    <a:lstStyle/>
                    <a:p>
                      <a:r>
                        <a:rPr lang="sv-SE" sz="1400">
                          <a:latin typeface="Arial" pitchFamily="34" charset="0"/>
                          <a:cs typeface="Arial" pitchFamily="34" charset="0"/>
                        </a:rPr>
                        <a:t>Kod</a:t>
                      </a:r>
                    </a:p>
                  </a:txBody>
                  <a:tcPr marT="45665" marB="45665"/>
                </a:tc>
                <a:extLst>
                  <a:ext uri="{0D108BD9-81ED-4DB2-BD59-A6C34878D82A}">
                    <a16:rowId xmlns:a16="http://schemas.microsoft.com/office/drawing/2014/main" val="10000"/>
                  </a:ext>
                </a:extLst>
              </a:tr>
              <a:tr h="304800">
                <a:tc>
                  <a:txBody>
                    <a:bodyPr/>
                    <a:lstStyle/>
                    <a:p>
                      <a:r>
                        <a:rPr lang="sv-SE" sz="1400">
                          <a:latin typeface="Arial" pitchFamily="34" charset="0"/>
                          <a:cs typeface="Arial" pitchFamily="34" charset="0"/>
                        </a:rPr>
                        <a:t>33.30</a:t>
                      </a:r>
                    </a:p>
                  </a:txBody>
                  <a:tcPr marT="45665" marB="45665"/>
                </a:tc>
                <a:tc>
                  <a:txBody>
                    <a:bodyPr/>
                    <a:lstStyle/>
                    <a:p>
                      <a:r>
                        <a:rPr lang="sv-SE" sz="1400">
                          <a:latin typeface="Arial" pitchFamily="34" charset="0"/>
                          <a:cs typeface="Arial" pitchFamily="34" charset="0"/>
                        </a:rPr>
                        <a:t>7</a:t>
                      </a:r>
                    </a:p>
                  </a:txBody>
                  <a:tcPr marT="45665" marB="45665"/>
                </a:tc>
                <a:tc>
                  <a:txBody>
                    <a:bodyPr/>
                    <a:lstStyle/>
                    <a:p>
                      <a:r>
                        <a:rPr lang="sv-SE" sz="1400">
                          <a:latin typeface="Arial" pitchFamily="34" charset="0"/>
                          <a:cs typeface="Arial" pitchFamily="34" charset="0"/>
                        </a:rPr>
                        <a:t>B</a:t>
                      </a:r>
                    </a:p>
                  </a:txBody>
                  <a:tcPr marT="45665" marB="45665"/>
                </a:tc>
                <a:tc>
                  <a:txBody>
                    <a:bodyPr/>
                    <a:lstStyle/>
                    <a:p>
                      <a:pPr algn="ctr"/>
                      <a:endParaRPr lang="sv-SE" sz="1400">
                        <a:latin typeface="Arial" pitchFamily="34" charset="0"/>
                        <a:cs typeface="Arial" pitchFamily="34" charset="0"/>
                      </a:endParaRPr>
                    </a:p>
                  </a:txBody>
                  <a:tcPr marT="45665" marB="45665"/>
                </a:tc>
                <a:tc>
                  <a:txBody>
                    <a:bodyPr/>
                    <a:lstStyle/>
                    <a:p>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2</a:t>
                      </a:r>
                    </a:p>
                  </a:txBody>
                  <a:tcPr marT="45665" marB="45665"/>
                </a:tc>
                <a:tc>
                  <a:txBody>
                    <a:bodyPr/>
                    <a:lstStyle/>
                    <a:p>
                      <a:r>
                        <a:rPr lang="sv-SE" sz="1400">
                          <a:latin typeface="Arial" pitchFamily="34" charset="0"/>
                          <a:cs typeface="Arial" pitchFamily="34" charset="0"/>
                        </a:rPr>
                        <a:t>SLASH</a:t>
                      </a:r>
                    </a:p>
                  </a:txBody>
                  <a:tcPr marT="45665" marB="4566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15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56744" y="1607167"/>
            <a:ext cx="10548257" cy="2616101"/>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flera mindre straff på samma spelare:</a:t>
            </a: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13:30 utvisas spelare nr 7 i bortalaget två minuter för slashing, i samma situation så slår #7 även till en motståndare och utvisas ytterligare två minuter för roughing. </a:t>
            </a:r>
          </a:p>
          <a:p>
            <a:endParaRPr lang="sv-SE" altLang="sv-SE" sz="2000"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Observera att sluttiden på utvisningarna inte bokförs i det manuella protokollet. I OVR fylls sluttiden i automatiskt, men kan ändras vid behov (exempelvis vid mål). </a:t>
            </a:r>
          </a:p>
          <a:p>
            <a:pPr marL="457200" indent="-457200">
              <a:buFont typeface="Arial" panose="020B0604020202020204" pitchFamily="34" charset="0"/>
              <a:buChar char="•"/>
            </a:pPr>
            <a:endParaRPr lang="sv-SE" sz="2400" dirty="0">
              <a:solidFill>
                <a:srgbClr val="FDE031"/>
              </a:solidFill>
            </a:endParaRPr>
          </a:p>
        </p:txBody>
      </p:sp>
      <p:graphicFrame>
        <p:nvGraphicFramePr>
          <p:cNvPr id="12" name="Tabell 11">
            <a:extLst>
              <a:ext uri="{FF2B5EF4-FFF2-40B4-BE49-F238E27FC236}">
                <a16:creationId xmlns:a16="http://schemas.microsoft.com/office/drawing/2014/main" id="{848792D8-34D9-47A9-B64B-BFC50C19B2A9}"/>
              </a:ext>
            </a:extLst>
          </p:cNvPr>
          <p:cNvGraphicFramePr>
            <a:graphicFrameLocks noGrp="1"/>
          </p:cNvGraphicFramePr>
          <p:nvPr>
            <p:extLst>
              <p:ext uri="{D42A27DB-BD31-4B8C-83A1-F6EECF244321}">
                <p14:modId xmlns:p14="http://schemas.microsoft.com/office/powerpoint/2010/main" val="17396644"/>
              </p:ext>
            </p:extLst>
          </p:nvPr>
        </p:nvGraphicFramePr>
        <p:xfrm>
          <a:off x="556744" y="3982930"/>
          <a:ext cx="6934200" cy="138199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284557">
                <a:tc>
                  <a:txBody>
                    <a:bodyPr/>
                    <a:lstStyle/>
                    <a:p>
                      <a:r>
                        <a:rPr lang="sv-SE" sz="1800"/>
                        <a:t>Tid</a:t>
                      </a:r>
                    </a:p>
                  </a:txBody>
                  <a:tcPr marT="45733" marB="45733"/>
                </a:tc>
                <a:tc>
                  <a:txBody>
                    <a:bodyPr/>
                    <a:lstStyle/>
                    <a:p>
                      <a:r>
                        <a:rPr lang="sv-SE" sz="1800"/>
                        <a:t>Nr.</a:t>
                      </a:r>
                    </a:p>
                  </a:txBody>
                  <a:tcPr marT="45733" marB="45733"/>
                </a:tc>
                <a:tc>
                  <a:txBody>
                    <a:bodyPr/>
                    <a:lstStyle/>
                    <a:p>
                      <a:r>
                        <a:rPr lang="sv-SE" sz="1800"/>
                        <a:t>Lag</a:t>
                      </a:r>
                    </a:p>
                  </a:txBody>
                  <a:tcPr marT="45733" marB="45733"/>
                </a:tc>
                <a:tc>
                  <a:txBody>
                    <a:bodyPr/>
                    <a:lstStyle/>
                    <a:p>
                      <a:r>
                        <a:rPr lang="sv-SE" sz="1800"/>
                        <a:t>Resultat</a:t>
                      </a:r>
                    </a:p>
                  </a:txBody>
                  <a:tcPr marT="45733" marB="45733"/>
                </a:tc>
                <a:tc>
                  <a:txBody>
                    <a:bodyPr/>
                    <a:lstStyle/>
                    <a:p>
                      <a:r>
                        <a:rPr lang="sv-SE" sz="1800"/>
                        <a:t>Pass</a:t>
                      </a:r>
                    </a:p>
                  </a:txBody>
                  <a:tcPr marT="45733" marB="45733"/>
                </a:tc>
                <a:tc>
                  <a:txBody>
                    <a:bodyPr/>
                    <a:lstStyle/>
                    <a:p>
                      <a:r>
                        <a:rPr lang="sv-SE" sz="1800"/>
                        <a:t>Utv.</a:t>
                      </a:r>
                      <a:r>
                        <a:rPr lang="sv-SE" sz="1800" baseline="0"/>
                        <a:t> min</a:t>
                      </a:r>
                      <a:endParaRPr lang="sv-SE" sz="1800"/>
                    </a:p>
                  </a:txBody>
                  <a:tcPr marT="45733" marB="45733"/>
                </a:tc>
                <a:tc>
                  <a:txBody>
                    <a:bodyPr/>
                    <a:lstStyle/>
                    <a:p>
                      <a:r>
                        <a:rPr lang="sv-SE" sz="1800"/>
                        <a:t>Kod</a:t>
                      </a:r>
                    </a:p>
                  </a:txBody>
                  <a:tcPr marT="45733" marB="45733"/>
                </a:tc>
                <a:extLst>
                  <a:ext uri="{0D108BD9-81ED-4DB2-BD59-A6C34878D82A}">
                    <a16:rowId xmlns:a16="http://schemas.microsoft.com/office/drawing/2014/main" val="10000"/>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SLASH</a:t>
                      </a:r>
                    </a:p>
                  </a:txBody>
                  <a:tcPr marT="45733" marB="45733"/>
                </a:tc>
                <a:extLst>
                  <a:ext uri="{0D108BD9-81ED-4DB2-BD59-A6C34878D82A}">
                    <a16:rowId xmlns:a16="http://schemas.microsoft.com/office/drawing/2014/main" val="10001"/>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ROUGH</a:t>
                      </a:r>
                    </a:p>
                  </a:txBody>
                  <a:tcPr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92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85319" y="1607167"/>
            <a:ext cx="10548257" cy="2616101"/>
          </a:xfrm>
          <a:prstGeom prst="rect">
            <a:avLst/>
          </a:prstGeom>
          <a:noFill/>
        </p:spPr>
        <p:txBody>
          <a:bodyPr wrap="square" rtlCol="0">
            <a:spAutoFit/>
          </a:bodyPr>
          <a:lstStyle/>
          <a:p>
            <a:pPr>
              <a:defRPr/>
            </a:pPr>
            <a:r>
              <a:rPr lang="sv-SE" altLang="sv-SE" sz="2000" b="1" dirty="0">
                <a:solidFill>
                  <a:schemeClr val="bg1"/>
                </a:solidFill>
                <a:ea typeface="ＭＳ Ｐゴシック" panose="020B0600070205080204" pitchFamily="34" charset="-128"/>
                <a:cs typeface="Arial" panose="020B0604020202020204" pitchFamily="34" charset="0"/>
              </a:rPr>
              <a:t>Exempel större straff:</a:t>
            </a:r>
            <a:br>
              <a:rPr lang="sv-SE" altLang="sv-SE" sz="2000" b="1" dirty="0">
                <a:solidFill>
                  <a:schemeClr val="bg1"/>
                </a:solidFill>
                <a:ea typeface="ＭＳ Ｐゴシック" panose="020B0600070205080204" pitchFamily="34" charset="-128"/>
                <a:cs typeface="Arial" panose="020B0604020202020204" pitchFamily="34" charset="0"/>
              </a:rPr>
            </a:br>
            <a:endParaRPr lang="sv-SE" altLang="sv-SE" sz="2000" b="1"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17:35 så utvisas nummer 22 i hemmalaget större straffet + game misconduct för fighting. </a:t>
            </a:r>
          </a:p>
          <a:p>
            <a:pPr>
              <a:defRPr/>
            </a:pPr>
            <a:r>
              <a:rPr lang="sv-SE" altLang="sv-SE" sz="2000" dirty="0">
                <a:solidFill>
                  <a:schemeClr val="bg1"/>
                </a:solidFill>
                <a:ea typeface="ＭＳ Ｐゴシック" panose="020B0600070205080204" pitchFamily="34" charset="-128"/>
                <a:cs typeface="Arial" panose="020B0604020202020204" pitchFamily="34" charset="0"/>
              </a:rPr>
              <a:t>Nummer 16 i bortalaget ådöms mindre straffet för roughing i samma spelstopp. </a:t>
            </a:r>
          </a:p>
          <a:p>
            <a:pPr>
              <a:defRPr/>
            </a:pPr>
            <a:endParaRPr lang="sv-SE" altLang="sv-SE" sz="2000"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Större straffet (5 min) åtföljs även ibland av ett automatiskt game misconduct. I junior- och ungdomsserier åtföljs ett större straff alltid av ett automatiskt game misconduct.</a:t>
            </a:r>
          </a:p>
          <a:p>
            <a:pPr marL="457200" indent="-457200">
              <a:buFont typeface="Arial" panose="020B0604020202020204" pitchFamily="34" charset="0"/>
              <a:buChar char="•"/>
            </a:pPr>
            <a:endParaRPr lang="sv-SE" sz="2400" dirty="0">
              <a:solidFill>
                <a:srgbClr val="FDE031"/>
              </a:solidFill>
            </a:endParaRPr>
          </a:p>
        </p:txBody>
      </p:sp>
      <p:graphicFrame>
        <p:nvGraphicFramePr>
          <p:cNvPr id="8" name="Tabell 7">
            <a:extLst>
              <a:ext uri="{FF2B5EF4-FFF2-40B4-BE49-F238E27FC236}">
                <a16:creationId xmlns:a16="http://schemas.microsoft.com/office/drawing/2014/main" id="{9EB8A765-7B08-475A-8AD9-F145847D7E73}"/>
              </a:ext>
            </a:extLst>
          </p:cNvPr>
          <p:cNvGraphicFramePr>
            <a:graphicFrameLocks noGrp="1"/>
          </p:cNvGraphicFramePr>
          <p:nvPr>
            <p:extLst>
              <p:ext uri="{D42A27DB-BD31-4B8C-83A1-F6EECF244321}">
                <p14:modId xmlns:p14="http://schemas.microsoft.com/office/powerpoint/2010/main" val="3388013242"/>
              </p:ext>
            </p:extLst>
          </p:nvPr>
        </p:nvGraphicFramePr>
        <p:xfrm>
          <a:off x="556744" y="4022017"/>
          <a:ext cx="6934200" cy="175208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0">
                <a:tc>
                  <a:txBody>
                    <a:bodyPr/>
                    <a:lstStyle/>
                    <a:p>
                      <a:r>
                        <a:rPr lang="sv-SE" sz="1800"/>
                        <a:t>Tid</a:t>
                      </a:r>
                    </a:p>
                  </a:txBody>
                  <a:tcPr marT="45700" marB="45700"/>
                </a:tc>
                <a:tc>
                  <a:txBody>
                    <a:bodyPr/>
                    <a:lstStyle/>
                    <a:p>
                      <a:r>
                        <a:rPr lang="sv-SE" sz="1800"/>
                        <a:t>Nr.</a:t>
                      </a:r>
                    </a:p>
                  </a:txBody>
                  <a:tcPr marT="45700" marB="45700"/>
                </a:tc>
                <a:tc>
                  <a:txBody>
                    <a:bodyPr/>
                    <a:lstStyle/>
                    <a:p>
                      <a:r>
                        <a:rPr lang="sv-SE" sz="1800"/>
                        <a:t>Lag</a:t>
                      </a:r>
                    </a:p>
                  </a:txBody>
                  <a:tcPr marT="45700" marB="45700"/>
                </a:tc>
                <a:tc>
                  <a:txBody>
                    <a:bodyPr/>
                    <a:lstStyle/>
                    <a:p>
                      <a:r>
                        <a:rPr lang="sv-SE" sz="1800"/>
                        <a:t>Resultat</a:t>
                      </a:r>
                    </a:p>
                  </a:txBody>
                  <a:tcPr marT="45700" marB="45700"/>
                </a:tc>
                <a:tc>
                  <a:txBody>
                    <a:bodyPr/>
                    <a:lstStyle/>
                    <a:p>
                      <a:r>
                        <a:rPr lang="sv-SE" sz="1800"/>
                        <a:t>Pass</a:t>
                      </a:r>
                    </a:p>
                  </a:txBody>
                  <a:tcPr marT="45700" marB="45700"/>
                </a:tc>
                <a:tc>
                  <a:txBody>
                    <a:bodyPr/>
                    <a:lstStyle/>
                    <a:p>
                      <a:r>
                        <a:rPr lang="sv-SE" sz="1800"/>
                        <a:t>Utv.</a:t>
                      </a:r>
                      <a:r>
                        <a:rPr lang="sv-SE" sz="1800" baseline="0"/>
                        <a:t> min</a:t>
                      </a:r>
                      <a:endParaRPr lang="sv-SE" sz="1800"/>
                    </a:p>
                  </a:txBody>
                  <a:tcPr marT="45700" marB="45700"/>
                </a:tc>
                <a:tc>
                  <a:txBody>
                    <a:bodyPr/>
                    <a:lstStyle/>
                    <a:p>
                      <a:r>
                        <a:rPr lang="sv-SE" sz="1800"/>
                        <a:t>Kod</a:t>
                      </a:r>
                    </a:p>
                  </a:txBody>
                  <a:tcPr marT="45700" marB="45700"/>
                </a:tc>
                <a:extLst>
                  <a:ext uri="{0D108BD9-81ED-4DB2-BD59-A6C34878D82A}">
                    <a16:rowId xmlns:a16="http://schemas.microsoft.com/office/drawing/2014/main" val="10000"/>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5</a:t>
                      </a:r>
                    </a:p>
                  </a:txBody>
                  <a:tcPr marT="45700" marB="45700"/>
                </a:tc>
                <a:tc>
                  <a:txBody>
                    <a:bodyPr/>
                    <a:lstStyle/>
                    <a:p>
                      <a:r>
                        <a:rPr lang="sv-SE" sz="1800"/>
                        <a:t>FIGHT</a:t>
                      </a:r>
                    </a:p>
                  </a:txBody>
                  <a:tcPr marT="45700" marB="45700"/>
                </a:tc>
                <a:extLst>
                  <a:ext uri="{0D108BD9-81ED-4DB2-BD59-A6C34878D82A}">
                    <a16:rowId xmlns:a16="http://schemas.microsoft.com/office/drawing/2014/main" val="10001"/>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20</a:t>
                      </a:r>
                    </a:p>
                  </a:txBody>
                  <a:tcPr marT="45700" marB="45700"/>
                </a:tc>
                <a:tc>
                  <a:txBody>
                    <a:bodyPr/>
                    <a:lstStyle/>
                    <a:p>
                      <a:r>
                        <a:rPr lang="sv-SE" sz="1800"/>
                        <a:t>FIGHT</a:t>
                      </a:r>
                    </a:p>
                  </a:txBody>
                  <a:tcPr marT="45700" marB="45700"/>
                </a:tc>
                <a:extLst>
                  <a:ext uri="{0D108BD9-81ED-4DB2-BD59-A6C34878D82A}">
                    <a16:rowId xmlns:a16="http://schemas.microsoft.com/office/drawing/2014/main" val="10002"/>
                  </a:ext>
                </a:extLst>
              </a:tr>
              <a:tr h="370681">
                <a:tc>
                  <a:txBody>
                    <a:bodyPr/>
                    <a:lstStyle/>
                    <a:p>
                      <a:r>
                        <a:rPr lang="sv-SE" sz="1800"/>
                        <a:t>17.35</a:t>
                      </a:r>
                    </a:p>
                  </a:txBody>
                  <a:tcPr marT="45700" marB="45700"/>
                </a:tc>
                <a:tc>
                  <a:txBody>
                    <a:bodyPr/>
                    <a:lstStyle/>
                    <a:p>
                      <a:r>
                        <a:rPr lang="sv-SE" sz="1800"/>
                        <a:t>16</a:t>
                      </a:r>
                    </a:p>
                  </a:txBody>
                  <a:tcPr marT="45700" marB="45700"/>
                </a:tc>
                <a:tc>
                  <a:txBody>
                    <a:bodyPr/>
                    <a:lstStyle/>
                    <a:p>
                      <a:r>
                        <a:rPr lang="sv-SE" sz="1800"/>
                        <a:t>B</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a:t>
                      </a:r>
                    </a:p>
                  </a:txBody>
                  <a:tcPr marT="45700" marB="45700"/>
                </a:tc>
                <a:tc>
                  <a:txBody>
                    <a:bodyPr/>
                    <a:lstStyle/>
                    <a:p>
                      <a:r>
                        <a:rPr lang="sv-SE" sz="1800"/>
                        <a:t>ROUGH</a:t>
                      </a:r>
                    </a:p>
                  </a:txBody>
                  <a:tcPr marT="45700" marB="45700"/>
                </a:tc>
                <a:extLst>
                  <a:ext uri="{0D108BD9-81ED-4DB2-BD59-A6C34878D82A}">
                    <a16:rowId xmlns:a16="http://schemas.microsoft.com/office/drawing/2014/main" val="1159748454"/>
                  </a:ext>
                </a:extLst>
              </a:tr>
            </a:tbl>
          </a:graphicData>
        </a:graphic>
      </p:graphicFrame>
    </p:spTree>
    <p:extLst>
      <p:ext uri="{BB962C8B-B14F-4D97-AF65-F5344CB8AC3E}">
        <p14:creationId xmlns:p14="http://schemas.microsoft.com/office/powerpoint/2010/main" val="287635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Efter match:</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Direkt efter matchen är slut ska protokollföraren färdigställa protokollet och lämna över det till domaren för underskrift. När det är påskrivet ska lagen få varsin kopia av det underskrivna protokollet.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domaren begär ändringar av händelser i protokollet måste protokollföraren genomföra ändringarna och skriva ut ett nytt protokoll som domaren sedan skriver under. När protokollet är underskrivet kan inte ändringar göras.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b="1" u="sng" dirty="0">
                <a:solidFill>
                  <a:schemeClr val="bg1"/>
                </a:solidFill>
                <a:ea typeface="ＭＳ Ｐゴシック" panose="020B0600070205080204" pitchFamily="34" charset="-128"/>
                <a:cs typeface="Arial" panose="020B0604020202020204" pitchFamily="34" charset="0"/>
              </a:rPr>
              <a:t>Viktigt: Stäng inte matchen i OVR innan domaren har skrivit under protokollet!</a:t>
            </a: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4319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245685B-3BA7-4C2D-AC28-77EA137D535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89F09D97-1A30-4EE1-849E-D29B561AEDA1}"/>
              </a:ext>
            </a:extLst>
          </p:cNvPr>
          <p:cNvSpPr>
            <a:spLocks noGrp="1"/>
          </p:cNvSpPr>
          <p:nvPr>
            <p:ph type="sldNum" sz="quarter" idx="12"/>
          </p:nvPr>
        </p:nvSpPr>
        <p:spPr/>
        <p:txBody>
          <a:bodyPr/>
          <a:lstStyle/>
          <a:p>
            <a:fld id="{6DDB0A55-353B-0141-AD40-F868C66FD585}" type="slidenum">
              <a:rPr lang="sv-SE" smtClean="0"/>
              <a:pPr/>
              <a:t>26</a:t>
            </a:fld>
            <a:endParaRPr lang="sv-SE"/>
          </a:p>
        </p:txBody>
      </p:sp>
      <p:sp>
        <p:nvSpPr>
          <p:cNvPr id="4" name="Rubrik 3">
            <a:extLst>
              <a:ext uri="{FF2B5EF4-FFF2-40B4-BE49-F238E27FC236}">
                <a16:creationId xmlns:a16="http://schemas.microsoft.com/office/drawing/2014/main" id="{4B6E6E17-B174-4945-B6F8-E110187D52BC}"/>
              </a:ext>
            </a:extLst>
          </p:cNvPr>
          <p:cNvSpPr>
            <a:spLocks noGrp="1"/>
          </p:cNvSpPr>
          <p:nvPr>
            <p:ph type="title"/>
          </p:nvPr>
        </p:nvSpPr>
        <p:spPr/>
        <p:txBody>
          <a:bodyPr/>
          <a:lstStyle/>
          <a:p>
            <a:r>
              <a:rPr lang="sv-SE"/>
              <a:t>Brott och straff</a:t>
            </a:r>
            <a:br>
              <a:rPr lang="sv-SE"/>
            </a:br>
            <a:endParaRPr lang="sv-SE"/>
          </a:p>
        </p:txBody>
      </p:sp>
    </p:spTree>
    <p:extLst>
      <p:ext uri="{BB962C8B-B14F-4D97-AF65-F5344CB8AC3E}">
        <p14:creationId xmlns:p14="http://schemas.microsoft.com/office/powerpoint/2010/main" val="411342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Mindre straffet innebär 2 minuters utvisning.</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som begått förseelsen ska avtjäna och bokföras för sitt straff. Om en målvakt ådöms ett mindre straff, skall det avtjänas av en lagkamrat som var på isen då förseelsen begicks. Utvisningen bokförs på målvakten.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Lagstraff innebär 2 minuters utvisning.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Tränaren får välja vilken</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panose="020B0600070205080204" pitchFamily="34" charset="-128"/>
                <a:cs typeface="Arial" panose="020B0604020202020204" pitchFamily="34" charset="0"/>
              </a:rPr>
              <a:t>spelare som helst, utom målvakten och en redan utvisad spelare, för att avtjäna straffet. Väljs ingen spelare är det upp till domaren att välja en spelare. Utvisningen ska inte bokföras på den spelare som avtjänar straffet utan det bokförs på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4688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Alla straff är indelade i följande olika kategorier och räknas i effektiv tid:</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Mindre 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Lagstraff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Större straff (5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Misconduct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(10 min)</a:t>
            </a:r>
            <a:br>
              <a:rPr lang="sv-SE" altLang="sv-SE" sz="2000" dirty="0">
                <a:solidFill>
                  <a:schemeClr val="bg1"/>
                </a:solidFill>
                <a:ea typeface="ＭＳ Ｐゴシック" panose="020B0600070205080204" pitchFamily="34" charset="-128"/>
                <a:cs typeface="Arial" panose="020B0604020202020204" pitchFamily="34" charset="0"/>
              </a:rPr>
            </a:br>
            <a:r>
              <a:rPr lang="en-US" altLang="sv-SE" sz="2000" dirty="0">
                <a:solidFill>
                  <a:schemeClr val="bg1"/>
                </a:solidFill>
                <a:ea typeface="ＭＳ Ｐゴシック" panose="020B0600070205080204" pitchFamily="34" charset="-128"/>
                <a:cs typeface="Arial" panose="020B0604020202020204" pitchFamily="34" charset="0"/>
              </a:rPr>
              <a:t>• Game Misconduct penalty (20 min)</a:t>
            </a:r>
            <a:br>
              <a:rPr lang="en-US"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Straffslag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8766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på 10 </a:t>
            </a:r>
            <a:r>
              <a:rPr lang="sv-SE" altLang="sv-SE" sz="2000" dirty="0">
                <a:solidFill>
                  <a:schemeClr val="bg1"/>
                </a:solidFill>
                <a:ea typeface="ＭＳ Ｐゴシック" panose="020B0600070205080204" pitchFamily="34" charset="-128"/>
                <a:cs typeface="Arial" panose="020B0604020202020204" pitchFamily="34" charset="0"/>
              </a:rPr>
              <a:t>minuter. Eftersom straffet är personligt får laget spela med fullt manskap på isen om inga andra utvisningar ådömts laget.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Större Straffet innebär 5 minuters utvisning och oftast</a:t>
            </a:r>
            <a:r>
              <a:rPr lang="sv-SE" altLang="sv-SE" sz="2000" dirty="0">
                <a:solidFill>
                  <a:schemeClr val="bg1"/>
                </a:solidFill>
                <a:ea typeface="ＭＳ Ｐゴシック" panose="020B0600070205080204" pitchFamily="34" charset="-128"/>
                <a:cs typeface="Arial" panose="020B0604020202020204" pitchFamily="34" charset="0"/>
              </a:rPr>
              <a:t> även Game </a:t>
            </a:r>
            <a:r>
              <a:rPr lang="sv-SE" altLang="sv-SE" sz="2000" dirty="0" err="1">
                <a:solidFill>
                  <a:schemeClr val="bg1"/>
                </a:solidFill>
                <a:ea typeface="ＭＳ Ｐゴシック" panose="020B0600070205080204" pitchFamily="34" charset="-128"/>
                <a:cs typeface="Arial" panose="020B0604020202020204" pitchFamily="34" charset="0"/>
              </a:rPr>
              <a:t>Misconduct</a:t>
            </a: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Det innebär att den skyldige spelaren utvisas för resten av matchen och en lagkamrat avtjänar det större straffet på utvisningsbänken.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Game </a:t>
            </a: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a:t>
            </a:r>
            <a:r>
              <a:rPr lang="sv-SE" altLang="sv-SE" sz="2000" dirty="0">
                <a:solidFill>
                  <a:schemeClr val="bg1"/>
                </a:solidFill>
                <a:ea typeface="ＭＳ Ｐゴシック" panose="020B0600070205080204" pitchFamily="34" charset="-128"/>
                <a:cs typeface="Arial" panose="020B0604020202020204" pitchFamily="34" charset="0"/>
              </a:rPr>
              <a:t>och innebär utvisning för resten av matchen. Eftersom straffet är personligt får laget spela med fullt manskap på isen, om inga andra utvisningar ådömts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18610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pPr marL="457200" indent="-457200"/>
            <a:r>
              <a:rPr lang="sv-SE" sz="2800">
                <a:solidFill>
                  <a:schemeClr val="bg1"/>
                </a:solidFill>
              </a:rPr>
              <a:t>Hej, jag är kvällens utbildare! </a:t>
            </a:r>
            <a:br>
              <a:rPr lang="sv-SE" sz="2800">
                <a:solidFill>
                  <a:schemeClr val="bg1"/>
                </a:solidFill>
              </a:rPr>
            </a:br>
            <a:br>
              <a:rPr lang="sv-SE" sz="2800">
                <a:solidFill>
                  <a:schemeClr val="bg1"/>
                </a:solidFill>
              </a:rPr>
            </a:br>
            <a:r>
              <a:rPr lang="sv-SE" sz="2800">
                <a:solidFill>
                  <a:schemeClr val="bg1"/>
                </a:solidFill>
              </a:rPr>
              <a:t>- Namn</a:t>
            </a:r>
            <a:br>
              <a:rPr lang="sv-SE" sz="2800">
                <a:solidFill>
                  <a:schemeClr val="bg1"/>
                </a:solidFill>
              </a:rPr>
            </a:br>
            <a:r>
              <a:rPr lang="sv-SE" sz="2800">
                <a:solidFill>
                  <a:schemeClr val="bg1"/>
                </a:solidFill>
              </a:rPr>
              <a:t>- Bakgrund och uppdrag inom hockeyn </a:t>
            </a:r>
            <a:br>
              <a:rPr lang="sv-SE" sz="2800">
                <a:solidFill>
                  <a:schemeClr val="bg1"/>
                </a:solidFill>
              </a:rPr>
            </a:br>
            <a:r>
              <a:rPr lang="sv-SE" sz="2800">
                <a:solidFill>
                  <a:schemeClr val="bg1"/>
                </a:solidFill>
              </a:rPr>
              <a:t>- Roligaste med att vara matchfunktionär?</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14723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Straffslag skall protokollföras som en förseelse </a:t>
            </a:r>
            <a:r>
              <a:rPr lang="sv-SE" altLang="sv-SE" sz="2000" dirty="0">
                <a:solidFill>
                  <a:schemeClr val="bg1"/>
                </a:solidFill>
                <a:ea typeface="ＭＳ Ｐゴシック" panose="020B0600070205080204" pitchFamily="34" charset="-128"/>
                <a:cs typeface="Arial" panose="020B0604020202020204" pitchFamily="34" charset="0"/>
              </a:rPr>
              <a:t>i protokollet. Viktigt att komma ihåg är att matchklockan inte skall gå under genomförandet av ett straffslag.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I OVR ska du alltså skriva in vilken spelare som gjorde den foul som orsakade straffslaget, samt vilken förseelse som begicks.</a:t>
            </a:r>
            <a:br>
              <a:rPr lang="sv-SE" sz="2000" dirty="0">
                <a:solidFill>
                  <a:schemeClr val="bg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00156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err="1">
                <a:solidFill>
                  <a:schemeClr val="bg1"/>
                </a:solidFill>
                <a:latin typeface="+mj-lt"/>
                <a:cs typeface="Calibri"/>
              </a:rPr>
              <a:t>Quiz</a:t>
            </a:r>
            <a:r>
              <a:rPr lang="sv-SE" dirty="0">
                <a:solidFill>
                  <a:schemeClr val="bg1"/>
                </a:solidFill>
                <a:latin typeface="+mj-lt"/>
                <a:cs typeface="Calibri"/>
              </a:rPr>
              <a:t>!</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1. Hur många minuter är ett lagstraff?</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2. Sant eller falskt – vid större straffet i en seniormatch utdelas alltid ett Game Misconduct?</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3. Sant eller falskt – vid större straffet i en juniormatch utdelas alltid ett Game Misconduct?</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66844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När ett lag är underlägset i spelarantal beroende på ett eller flera </a:t>
            </a:r>
            <a:r>
              <a:rPr lang="sv-SE" altLang="sv-SE" sz="2000" u="sng">
                <a:solidFill>
                  <a:schemeClr val="bg1"/>
                </a:solidFill>
                <a:ea typeface="ＭＳ Ｐゴシック" panose="020B0600070205080204" pitchFamily="34" charset="-128"/>
                <a:cs typeface="Arial" panose="020B0604020202020204" pitchFamily="34" charset="0"/>
              </a:rPr>
              <a:t>mindre straff </a:t>
            </a:r>
            <a:r>
              <a:rPr lang="sv-SE" altLang="sv-SE" sz="2000">
                <a:solidFill>
                  <a:schemeClr val="bg1"/>
                </a:solidFill>
                <a:ea typeface="ＭＳ Ｐゴシック" panose="020B0600070205080204" pitchFamily="34" charset="-128"/>
                <a:cs typeface="Arial" panose="020B0604020202020204" pitchFamily="34" charset="0"/>
              </a:rPr>
              <a:t>eller </a:t>
            </a:r>
            <a:r>
              <a:rPr lang="sv-SE" altLang="sv-SE" sz="2000" u="sng">
                <a:solidFill>
                  <a:schemeClr val="bg1"/>
                </a:solidFill>
                <a:ea typeface="ＭＳ Ｐゴシック" panose="020B0600070205080204" pitchFamily="34" charset="-128"/>
                <a:cs typeface="Arial" panose="020B0604020202020204" pitchFamily="34" charset="0"/>
              </a:rPr>
              <a:t>lagstraff</a:t>
            </a:r>
            <a:r>
              <a:rPr lang="sv-SE" altLang="sv-SE" sz="2000">
                <a:solidFill>
                  <a:schemeClr val="bg1"/>
                </a:solidFill>
                <a:ea typeface="ＭＳ Ｐゴシック" panose="020B0600070205080204" pitchFamily="34" charset="-128"/>
                <a:cs typeface="Arial" panose="020B0604020202020204" pitchFamily="34" charset="0"/>
              </a:rPr>
              <a:t> och motståndarlaget gör mål, skall det </a:t>
            </a:r>
            <a:r>
              <a:rPr lang="sv-SE" altLang="sv-SE" sz="2000" b="1" u="sng">
                <a:solidFill>
                  <a:schemeClr val="bg1"/>
                </a:solidFill>
                <a:ea typeface="ＭＳ Ｐゴシック" panose="020B0600070205080204" pitchFamily="34" charset="-128"/>
                <a:cs typeface="Arial" panose="020B0604020202020204" pitchFamily="34" charset="0"/>
              </a:rPr>
              <a:t>först påbörjade straffet av dessa upphöra</a:t>
            </a:r>
            <a:r>
              <a:rPr lang="sv-SE" altLang="sv-SE" sz="2000" b="1">
                <a:solidFill>
                  <a:schemeClr val="bg1"/>
                </a:solidFill>
                <a:ea typeface="ＭＳ Ｐゴシック" panose="020B0600070205080204" pitchFamily="34" charset="-128"/>
                <a:cs typeface="Arial" panose="020B0604020202020204" pitchFamily="34" charset="0"/>
              </a:rPr>
              <a:t>.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Principen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kallas </a:t>
            </a:r>
            <a:r>
              <a:rPr lang="sv-SE" altLang="sv-SE" sz="2000" i="1">
                <a:solidFill>
                  <a:schemeClr val="bg1"/>
                </a:solidFill>
                <a:ea typeface="ＭＳ Ｐゴシック" panose="020B0600070205080204" pitchFamily="34" charset="-128"/>
                <a:cs typeface="Arial" panose="020B0604020202020204" pitchFamily="34" charset="0"/>
              </a:rPr>
              <a:t>Först ut - Först in.</a:t>
            </a:r>
            <a:br>
              <a:rPr lang="sv-SE" altLang="sv-SE" sz="2000" i="1">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7282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Kontrollfrågor för att säkerställa att de är en först ut – först in situation finns: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1. Har laget en eller flera spelare utvisade </a:t>
            </a:r>
            <a:r>
              <a:rPr lang="nb-NO" altLang="sv-SE" sz="2000">
                <a:solidFill>
                  <a:schemeClr val="bg1"/>
                </a:solidFill>
                <a:ea typeface="ＭＳ Ｐゴシック" panose="020B0600070205080204" pitchFamily="34" charset="-128"/>
                <a:cs typeface="Arial" panose="020B0604020202020204" pitchFamily="34" charset="0"/>
              </a:rPr>
              <a:t>p.g.a. mindre straffet eller lagstraff?</a:t>
            </a:r>
            <a:br>
              <a:rPr lang="nb-NO"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2. Är laget underlägset i spelarantal på isen?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3. Görs mål emot det underlägsna laget?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alla tre svaren är </a:t>
            </a:r>
            <a:r>
              <a:rPr lang="sv-SE" altLang="sv-SE" sz="2000" b="1">
                <a:solidFill>
                  <a:schemeClr val="bg1"/>
                </a:solidFill>
                <a:ea typeface="ＭＳ Ｐゴシック" panose="020B0600070205080204" pitchFamily="34" charset="-128"/>
                <a:cs typeface="Arial" panose="020B0604020202020204" pitchFamily="34" charset="0"/>
              </a:rPr>
              <a:t>JA skall det först påbörjade mindre straffet eller lagstraffet </a:t>
            </a:r>
            <a:r>
              <a:rPr lang="sv-SE" altLang="sv-SE" sz="2000">
                <a:solidFill>
                  <a:schemeClr val="bg1"/>
                </a:solidFill>
                <a:ea typeface="ＭＳ Ｐゴシック" panose="020B0600070205080204" pitchFamily="34" charset="-128"/>
                <a:cs typeface="Arial" panose="020B0604020202020204" pitchFamily="34" charset="0"/>
              </a:rPr>
              <a:t>upphöra.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OBS! Gäller dock ej vid mål på straffslag. </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51531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ea typeface="ＭＳ Ｐゴシック" panose="020B0600070205080204" pitchFamily="34" charset="-128"/>
                <a:cs typeface="Arial" panose="020B0604020202020204" pitchFamily="34" charset="0"/>
              </a:rPr>
              <a:t>När lika antal mindre straff (eller lagstraff) utdöms samtidigt på båda lagen ska utvisningarna</a:t>
            </a: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kvittas mot varandra. De utvisade spelarna ska ta plats i utvisningsbåset, men kvittningen innebär att de får ersättas på isen.</a:t>
            </a:r>
            <a:r>
              <a:rPr lang="sv-SE" altLang="sv-SE" sz="2000" dirty="0">
                <a:solidFill>
                  <a:schemeClr val="bg1"/>
                </a:solidFill>
                <a:ea typeface="ＭＳ Ｐゴシック" panose="020B0600070205080204" pitchFamily="34" charset="-128"/>
                <a:cs typeface="Arial" panose="020B0604020202020204" pitchFamily="34" charset="0"/>
              </a:rPr>
              <a:t> Kvittade utvisningar ska därför inte visas på klockan och genererar inte en lägre numerär på banan. </a:t>
            </a:r>
            <a:br>
              <a:rPr lang="sv-SE" sz="2000" dirty="0">
                <a:solidFill>
                  <a:schemeClr val="bg1"/>
                </a:solidFill>
                <a:ea typeface="ＭＳ Ｐゴシック" panose="020B0600070205080204" pitchFamily="34" charset="-128"/>
                <a:cs typeface="Arial" panose="020B0604020202020204" pitchFamily="34" charset="0"/>
              </a:rPr>
            </a:br>
            <a:br>
              <a:rPr 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Då utvisningstiden på en kvittad utvisning tar slut ska spelaren tillåtas återinträda i spelet vid den första avblåsningen efter att utvisningen löpt ut.</a:t>
            </a: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Syftet med kvittningsregeln är att lagen ska spela med så många spelare som möjligt på isen.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Det är alltid domaren som beslutar om kvittning.</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63888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När flera straff utdöms på båda lagen i samma spelstopp ska följande anvisningar tillämpas</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av domarna för att avgöra de numerära styrkorna:</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Kvitta så många större- och/eller match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-straff som möjligt.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(ii) Kvitta så många mindre straff, lagstraff och dubbla mindre straff som möjligt.</a:t>
            </a:r>
            <a:br>
              <a:rPr lang="sv-SE" sz="2000" dirty="0">
                <a:solidFill>
                  <a:srgbClr val="FDE031"/>
                </a:solidFill>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Om lagen har ådömts olika många utvisningar får lagkaptenen i laget med flest utvisningar välja vilka av deras utvisningar som ska kvittas.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9326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#1:</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A6 sätts upp på klockan. A7 kvittas mot B8. Ingen av dessa sätts upp på klockan. Spel 4-5.</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Exempel #2:</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A3 och B4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A5 och B6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276B7E8F-2E33-4EC2-9317-778C0B481E78}"/>
              </a:ext>
            </a:extLst>
          </p:cNvPr>
          <p:cNvGraphicFramePr>
            <a:graphicFrameLocks noGrp="1"/>
          </p:cNvGraphicFramePr>
          <p:nvPr>
            <p:extLst>
              <p:ext uri="{D42A27DB-BD31-4B8C-83A1-F6EECF244321}">
                <p14:modId xmlns:p14="http://schemas.microsoft.com/office/powerpoint/2010/main" val="3126972759"/>
              </p:ext>
            </p:extLst>
          </p:nvPr>
        </p:nvGraphicFramePr>
        <p:xfrm>
          <a:off x="1113284" y="2030413"/>
          <a:ext cx="4678455" cy="1279568"/>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469389">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810179">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a:t>Nr 6 2 min 4.00</a:t>
                      </a:r>
                    </a:p>
                    <a:p>
                      <a:r>
                        <a:rPr lang="nn-NO" sz="1800"/>
                        <a:t>Nr 7 2 min 5.00</a:t>
                      </a:r>
                      <a:endParaRPr lang="sv-SE" sz="1800"/>
                    </a:p>
                  </a:txBody>
                  <a:tcPr marL="91456" marR="91456" marT="45734" marB="45734"/>
                </a:tc>
                <a:tc>
                  <a:txBody>
                    <a:bodyPr/>
                    <a:lstStyle/>
                    <a:p>
                      <a:r>
                        <a:rPr lang="nn-NO" sz="1800" dirty="0"/>
                        <a:t>Nr 8 2 min 5.00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graphicFrame>
        <p:nvGraphicFramePr>
          <p:cNvPr id="6" name="Tabell 5">
            <a:extLst>
              <a:ext uri="{FF2B5EF4-FFF2-40B4-BE49-F238E27FC236}">
                <a16:creationId xmlns:a16="http://schemas.microsoft.com/office/drawing/2014/main" id="{46E82952-F668-4866-9898-869E45EF4816}"/>
              </a:ext>
            </a:extLst>
          </p:cNvPr>
          <p:cNvGraphicFramePr>
            <a:graphicFrameLocks noGrp="1"/>
          </p:cNvGraphicFramePr>
          <p:nvPr>
            <p:extLst>
              <p:ext uri="{D42A27DB-BD31-4B8C-83A1-F6EECF244321}">
                <p14:modId xmlns:p14="http://schemas.microsoft.com/office/powerpoint/2010/main" val="1796207566"/>
              </p:ext>
            </p:extLst>
          </p:nvPr>
        </p:nvGraphicFramePr>
        <p:xfrm>
          <a:off x="6400262" y="2030413"/>
          <a:ext cx="4851212" cy="1279568"/>
        </p:xfrm>
        <a:graphic>
          <a:graphicData uri="http://schemas.openxmlformats.org/drawingml/2006/table">
            <a:tbl>
              <a:tblPr firstRow="1" bandRow="1">
                <a:tableStyleId>{5C22544A-7EE6-4342-B048-85BDC9FD1C3A}</a:tableStyleId>
              </a:tblPr>
              <a:tblGrid>
                <a:gridCol w="533806">
                  <a:extLst>
                    <a:ext uri="{9D8B030D-6E8A-4147-A177-3AD203B41FA5}">
                      <a16:colId xmlns:a16="http://schemas.microsoft.com/office/drawing/2014/main" val="20000"/>
                    </a:ext>
                  </a:extLst>
                </a:gridCol>
                <a:gridCol w="2158703">
                  <a:extLst>
                    <a:ext uri="{9D8B030D-6E8A-4147-A177-3AD203B41FA5}">
                      <a16:colId xmlns:a16="http://schemas.microsoft.com/office/drawing/2014/main" val="20001"/>
                    </a:ext>
                  </a:extLst>
                </a:gridCol>
                <a:gridCol w="2158703">
                  <a:extLst>
                    <a:ext uri="{9D8B030D-6E8A-4147-A177-3AD203B41FA5}">
                      <a16:colId xmlns:a16="http://schemas.microsoft.com/office/drawing/2014/main" val="20002"/>
                    </a:ext>
                  </a:extLst>
                </a:gridCol>
              </a:tblGrid>
              <a:tr h="288825">
                <a:tc>
                  <a:txBody>
                    <a:bodyPr/>
                    <a:lstStyle/>
                    <a:p>
                      <a:r>
                        <a:rPr lang="sv-SE" sz="1800"/>
                        <a:t>2.</a:t>
                      </a:r>
                    </a:p>
                  </a:txBody>
                  <a:tcPr marL="91456" marR="91456" marT="45572" marB="45572"/>
                </a:tc>
                <a:tc>
                  <a:txBody>
                    <a:bodyPr/>
                    <a:lstStyle/>
                    <a:p>
                      <a:r>
                        <a:rPr lang="sv-SE" sz="1800"/>
                        <a:t>Lag A</a:t>
                      </a:r>
                    </a:p>
                  </a:txBody>
                  <a:tcPr marL="91456" marR="91456" marT="45572" marB="45572"/>
                </a:tc>
                <a:tc>
                  <a:txBody>
                    <a:bodyPr/>
                    <a:lstStyle/>
                    <a:p>
                      <a:r>
                        <a:rPr lang="sv-SE" sz="1800"/>
                        <a:t>Lag B</a:t>
                      </a:r>
                    </a:p>
                  </a:txBody>
                  <a:tcPr marL="91456" marR="91456" marT="45572" marB="45572"/>
                </a:tc>
                <a:extLst>
                  <a:ext uri="{0D108BD9-81ED-4DB2-BD59-A6C34878D82A}">
                    <a16:rowId xmlns:a16="http://schemas.microsoft.com/office/drawing/2014/main" val="10000"/>
                  </a:ext>
                </a:extLst>
              </a:tr>
              <a:tr h="722412">
                <a:tc>
                  <a:txBody>
                    <a:bodyPr/>
                    <a:lstStyle/>
                    <a:p>
                      <a:endParaRPr lang="sv-SE" sz="1800"/>
                    </a:p>
                  </a:txBody>
                  <a:tcPr marL="91456" marR="91456" marT="45572" marB="45572"/>
                </a:tc>
                <a:tc>
                  <a:txBody>
                    <a:bodyPr/>
                    <a:lstStyle/>
                    <a:p>
                      <a:r>
                        <a:rPr lang="nn-NO" sz="1800"/>
                        <a:t>Nr 3 2 min 3.00</a:t>
                      </a:r>
                      <a:r>
                        <a:rPr lang="nn-NO" sz="1800" baseline="0"/>
                        <a:t> </a:t>
                      </a:r>
                    </a:p>
                    <a:p>
                      <a:r>
                        <a:rPr lang="nn-NO" sz="1800"/>
                        <a:t>Nr 5 2 min 3.30</a:t>
                      </a:r>
                      <a:endParaRPr lang="sv-SE" sz="1800"/>
                    </a:p>
                  </a:txBody>
                  <a:tcPr marL="91456" marR="91456" marT="45572" marB="45572"/>
                </a:tc>
                <a:tc>
                  <a:txBody>
                    <a:bodyPr/>
                    <a:lstStyle/>
                    <a:p>
                      <a:r>
                        <a:rPr lang="nn-NO" sz="1800"/>
                        <a:t>Nr 4 2 min 3.00</a:t>
                      </a:r>
                    </a:p>
                    <a:p>
                      <a:r>
                        <a:rPr lang="nn-NO" sz="1800"/>
                        <a:t>Nr 6 2 min 3.30</a:t>
                      </a:r>
                    </a:p>
                    <a:p>
                      <a:endParaRPr lang="sv-SE" sz="1800"/>
                    </a:p>
                  </a:txBody>
                  <a:tcPr marL="91456" marR="91456" marT="45572" marB="4557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6734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#3:</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Spelregler för Ishockey finns fler exempel på kvittade straff. Ha därför alltid tillgång till denna under match.</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7" name="Tabell 6">
            <a:extLst>
              <a:ext uri="{FF2B5EF4-FFF2-40B4-BE49-F238E27FC236}">
                <a16:creationId xmlns:a16="http://schemas.microsoft.com/office/drawing/2014/main" id="{A2589A5B-234E-4DA3-9D91-5CD6A3639828}"/>
              </a:ext>
            </a:extLst>
          </p:cNvPr>
          <p:cNvGraphicFramePr>
            <a:graphicFrameLocks noGrp="1"/>
          </p:cNvGraphicFramePr>
          <p:nvPr>
            <p:extLst>
              <p:ext uri="{D42A27DB-BD31-4B8C-83A1-F6EECF244321}">
                <p14:modId xmlns:p14="http://schemas.microsoft.com/office/powerpoint/2010/main" val="2245106583"/>
              </p:ext>
            </p:extLst>
          </p:nvPr>
        </p:nvGraphicFramePr>
        <p:xfrm>
          <a:off x="556744" y="1801721"/>
          <a:ext cx="5178309" cy="1042192"/>
        </p:xfrm>
        <a:graphic>
          <a:graphicData uri="http://schemas.openxmlformats.org/drawingml/2006/table">
            <a:tbl>
              <a:tblPr firstRow="1" bandRow="1">
                <a:tableStyleId>{5C22544A-7EE6-4342-B048-85BDC9FD1C3A}</a:tableStyleId>
              </a:tblPr>
              <a:tblGrid>
                <a:gridCol w="536759">
                  <a:extLst>
                    <a:ext uri="{9D8B030D-6E8A-4147-A177-3AD203B41FA5}">
                      <a16:colId xmlns:a16="http://schemas.microsoft.com/office/drawing/2014/main" val="20000"/>
                    </a:ext>
                  </a:extLst>
                </a:gridCol>
                <a:gridCol w="2470910">
                  <a:extLst>
                    <a:ext uri="{9D8B030D-6E8A-4147-A177-3AD203B41FA5}">
                      <a16:colId xmlns:a16="http://schemas.microsoft.com/office/drawing/2014/main" val="20001"/>
                    </a:ext>
                  </a:extLst>
                </a:gridCol>
                <a:gridCol w="2170640">
                  <a:extLst>
                    <a:ext uri="{9D8B030D-6E8A-4147-A177-3AD203B41FA5}">
                      <a16:colId xmlns:a16="http://schemas.microsoft.com/office/drawing/2014/main" val="20002"/>
                    </a:ext>
                  </a:extLst>
                </a:gridCol>
              </a:tblGrid>
              <a:tr h="521096">
                <a:tc>
                  <a:txBody>
                    <a:bodyPr/>
                    <a:lstStyle/>
                    <a:p>
                      <a:r>
                        <a:rPr lang="sv-SE" sz="1800"/>
                        <a:t>3.</a:t>
                      </a:r>
                    </a:p>
                  </a:txBody>
                  <a:tcPr marL="91492" marR="91492" marT="45602" marB="45602"/>
                </a:tc>
                <a:tc>
                  <a:txBody>
                    <a:bodyPr/>
                    <a:lstStyle/>
                    <a:p>
                      <a:r>
                        <a:rPr lang="sv-SE" sz="1800"/>
                        <a:t>Lag A</a:t>
                      </a:r>
                    </a:p>
                  </a:txBody>
                  <a:tcPr marL="91492" marR="91492" marT="45602" marB="45602"/>
                </a:tc>
                <a:tc>
                  <a:txBody>
                    <a:bodyPr/>
                    <a:lstStyle/>
                    <a:p>
                      <a:r>
                        <a:rPr lang="sv-SE" sz="1800"/>
                        <a:t>Lag B</a:t>
                      </a:r>
                    </a:p>
                  </a:txBody>
                  <a:tcPr marL="91492" marR="91492" marT="45602" marB="45602"/>
                </a:tc>
                <a:extLst>
                  <a:ext uri="{0D108BD9-81ED-4DB2-BD59-A6C34878D82A}">
                    <a16:rowId xmlns:a16="http://schemas.microsoft.com/office/drawing/2014/main" val="10000"/>
                  </a:ext>
                </a:extLst>
              </a:tr>
              <a:tr h="521096">
                <a:tc>
                  <a:txBody>
                    <a:bodyPr/>
                    <a:lstStyle/>
                    <a:p>
                      <a:endParaRPr lang="sv-SE" sz="1800"/>
                    </a:p>
                  </a:txBody>
                  <a:tcPr marL="91492" marR="91492" marT="45602" marB="45602"/>
                </a:tc>
                <a:tc>
                  <a:txBody>
                    <a:bodyPr/>
                    <a:lstStyle/>
                    <a:p>
                      <a:r>
                        <a:rPr lang="nn-NO" sz="1800"/>
                        <a:t>Nr 4 2+2 min 7.50</a:t>
                      </a:r>
                      <a:endParaRPr lang="sv-SE" sz="1800"/>
                    </a:p>
                  </a:txBody>
                  <a:tcPr marL="91492" marR="91492" marT="45602" marB="45602"/>
                </a:tc>
                <a:tc>
                  <a:txBody>
                    <a:bodyPr/>
                    <a:lstStyle/>
                    <a:p>
                      <a:r>
                        <a:rPr lang="nn-NO" sz="1800"/>
                        <a:t>Nr 5 2 min 7.50</a:t>
                      </a:r>
                    </a:p>
                  </a:txBody>
                  <a:tcPr marL="91492" marR="91492" marT="45602" marB="4560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65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b="1" dirty="0">
                <a:solidFill>
                  <a:schemeClr val="bg1"/>
                </a:solidFill>
                <a:ea typeface="ＭＳ Ｐゴシック" panose="020B0600070205080204" pitchFamily="34" charset="-128"/>
                <a:cs typeface="Arial" panose="020B0604020202020204" pitchFamily="34" charset="0"/>
              </a:rPr>
              <a:t>Under de sista fem minuterna och </a:t>
            </a:r>
            <a:r>
              <a:rPr lang="sv-SE" sz="2000" b="1" dirty="0" err="1">
                <a:solidFill>
                  <a:schemeClr val="bg1"/>
                </a:solidFill>
                <a:ea typeface="ＭＳ Ｐゴシック" panose="020B0600070205080204" pitchFamily="34" charset="-128"/>
                <a:cs typeface="Arial" panose="020B0604020202020204" pitchFamily="34" charset="0"/>
              </a:rPr>
              <a:t>overtime</a:t>
            </a:r>
            <a:r>
              <a:rPr lang="sv-SE" sz="2000" b="1" dirty="0">
                <a:solidFill>
                  <a:schemeClr val="bg1"/>
                </a:solidFill>
                <a:ea typeface="ＭＳ Ｐゴシック" panose="020B0600070205080204" pitchFamily="34" charset="-128"/>
                <a:cs typeface="Arial" panose="020B0604020202020204" pitchFamily="34" charset="0"/>
              </a:rPr>
              <a:t> gäller följande:</a:t>
            </a:r>
            <a:br>
              <a:rPr lang="sv-SE" sz="3200" dirty="0">
                <a:solidFill>
                  <a:schemeClr val="bg1"/>
                </a:solidFill>
                <a:cs typeface="Calibri"/>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a:t>
            </a:r>
            <a:r>
              <a:rPr lang="sv-SE" altLang="sv-SE" sz="2000" dirty="0">
                <a:solidFill>
                  <a:schemeClr val="bg1"/>
                </a:solidFill>
                <a:ea typeface="ＭＳ Ｐゴシック" panose="020B0600070205080204" pitchFamily="34" charset="-128"/>
                <a:cs typeface="Arial" panose="020B0604020202020204" pitchFamily="34" charset="0"/>
              </a:rPr>
              <a:t>m mindre straffet/lagstraff (eller dubbla mindre straffet) ådöms en spelare i Lag A, och</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större straffet ådöms en spelare i Lag B och om detta sker i samma spelstopp, ska differensen på tre minuter (eller en minut) avtjänas som ett större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Exempel:</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detta fall ska 3 minuter sättas upp på matchklockan för Lag A. Detta avtjänas som ett större straff vilket innebär att utvisningen inte upphör om Lag B gör mål.</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5923E7B5-0B0E-0D71-5933-0F77339D3D76}"/>
              </a:ext>
            </a:extLst>
          </p:cNvPr>
          <p:cNvGraphicFramePr>
            <a:graphicFrameLocks noGrp="1"/>
          </p:cNvGraphicFramePr>
          <p:nvPr>
            <p:extLst>
              <p:ext uri="{D42A27DB-BD31-4B8C-83A1-F6EECF244321}">
                <p14:modId xmlns:p14="http://schemas.microsoft.com/office/powerpoint/2010/main" val="4285824968"/>
              </p:ext>
            </p:extLst>
          </p:nvPr>
        </p:nvGraphicFramePr>
        <p:xfrm>
          <a:off x="556744" y="4532452"/>
          <a:ext cx="4678455" cy="833262"/>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295555">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467474">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a:t>Nr 6 5 min 56.00</a:t>
                      </a:r>
                    </a:p>
                  </a:txBody>
                  <a:tcPr marL="91456" marR="91456" marT="45734" marB="45734"/>
                </a:tc>
                <a:tc>
                  <a:txBody>
                    <a:bodyPr/>
                    <a:lstStyle/>
                    <a:p>
                      <a:r>
                        <a:rPr lang="nn-NO" sz="1800" dirty="0"/>
                        <a:t>Nr 8 2 min 56.00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6548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Om en tredje spelare i något lag utvisas när två spelare i det laget redan avtjänar pågående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utvisningar på utvisningsklockan, ska den tredje spelarens utvisning inte börja räknas förrän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någon av de två redan pågående utvisningarna upphör. Detta blir ett uppskjutet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Den tredje utvisade spelaren ska ta plats i utvisningsbåset, men får ersättas på isen så att lagets numerära styrka inte blir färre än tre utespelare.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får ersättas på isen tills vidare då ett lag kan aldrig spela med färre än 3 spelare på isen under någon del av matchen oavsett antal utdömda utvisningar.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99782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r>
              <a:rPr lang="sv-SE" sz="3200">
                <a:solidFill>
                  <a:schemeClr val="bg1"/>
                </a:solidFill>
              </a:rPr>
              <a:t>Upp med en hand om du; </a:t>
            </a:r>
            <a:br>
              <a:rPr lang="sv-SE" sz="3200">
                <a:solidFill>
                  <a:schemeClr val="bg1"/>
                </a:solidFill>
              </a:rPr>
            </a:br>
            <a:br>
              <a:rPr lang="sv-SE" sz="3200">
                <a:solidFill>
                  <a:schemeClr val="bg1"/>
                </a:solidFill>
              </a:rPr>
            </a:br>
            <a:r>
              <a:rPr lang="sv-SE" sz="3200">
                <a:solidFill>
                  <a:schemeClr val="bg1"/>
                </a:solidFill>
              </a:rPr>
              <a:t>- Gör din första matchfunktionärsutbildning! </a:t>
            </a:r>
            <a:br>
              <a:rPr lang="sv-SE" sz="3200">
                <a:solidFill>
                  <a:schemeClr val="bg1"/>
                </a:solidFill>
                <a:cs typeface="Calibri"/>
              </a:rPr>
            </a:br>
            <a:br>
              <a:rPr lang="sv-SE" sz="3200">
                <a:solidFill>
                  <a:schemeClr val="bg1"/>
                </a:solidFill>
              </a:rPr>
            </a:br>
            <a:r>
              <a:rPr lang="sv-SE" sz="3200">
                <a:solidFill>
                  <a:schemeClr val="bg1"/>
                </a:solidFill>
              </a:rPr>
              <a:t>- Gått någon gång tidigare</a:t>
            </a:r>
            <a:br>
              <a:rPr lang="sv-SE" sz="3200">
                <a:solidFill>
                  <a:schemeClr val="bg1"/>
                </a:solidFill>
              </a:rPr>
            </a:br>
            <a:br>
              <a:rPr lang="sv-SE" sz="3200">
                <a:solidFill>
                  <a:schemeClr val="bg1"/>
                </a:solidFill>
              </a:rPr>
            </a:br>
            <a:r>
              <a:rPr lang="sv-SE" sz="3200">
                <a:solidFill>
                  <a:schemeClr val="bg1"/>
                </a:solidFill>
              </a:rPr>
              <a:t>- Är mer eller mindre ett proffs efter flera år i båset</a:t>
            </a:r>
            <a:br>
              <a:rPr lang="sv-SE" sz="3200">
                <a:solidFill>
                  <a:schemeClr val="bg1"/>
                </a:solidFill>
                <a:cs typeface="Calibri"/>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2483514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När en uppskjuten utvisning börjar avtjänas i samband med att en annan utvisning löper ut, på så sätt att laget fortfarande har två utvisningar på matchklockan, får den spelare som utvisades </a:t>
            </a:r>
            <a:r>
              <a:rPr lang="sv-SE" altLang="sv-SE" sz="2000" u="sng"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inte återvända i spel förrän nästa spelstopp</a:t>
            </a: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då detta skulle resultera i för många spelare på banan.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Detta innebär att vi uppskjutna straff kan en tvåminutersutvisning bli mycket längre än två minuter.</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Strafftidtagaren ska ansvara för att de utvisade spelarna återvänder i spel i samma ordning som deras straff upphörde, men inte förrän laget är berättigat till det.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två utvisningar löper ut samtidigt, men endast en får återvända i spel på grund av uppskjutna straff, ska domaren fråga lagkaptenen i felande lag vilken spelare som ska återvända först.</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03005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 - EXEMPEL</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A4 2 min 04.00</a:t>
            </a:r>
            <a:br>
              <a:rPr lang="sv-SE" sz="2000" dirty="0">
                <a:solidFill>
                  <a:schemeClr val="bg1"/>
                </a:solidFill>
                <a:cs typeface="Calibri"/>
              </a:rPr>
            </a:br>
            <a:r>
              <a:rPr lang="sv-SE" sz="2000" dirty="0">
                <a:solidFill>
                  <a:schemeClr val="bg1"/>
                </a:solidFill>
                <a:cs typeface="Calibri"/>
              </a:rPr>
              <a:t>A5 2 min 04.30</a:t>
            </a:r>
            <a:br>
              <a:rPr lang="sv-SE" sz="2000" dirty="0">
                <a:solidFill>
                  <a:schemeClr val="bg1"/>
                </a:solidFill>
                <a:cs typeface="Calibri"/>
              </a:rPr>
            </a:br>
            <a:r>
              <a:rPr lang="sv-SE" sz="2000" dirty="0">
                <a:solidFill>
                  <a:schemeClr val="bg1"/>
                </a:solidFill>
                <a:cs typeface="Calibri"/>
              </a:rPr>
              <a:t>A6 2 min 05.00</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Detta innebär alltså att utvisningen för A6 blir längre än två minuter – och potentiellt ända till periodens slut om det inte blir några fler spelstopp. </a:t>
            </a: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794579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 - EXEMPEL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en</a:t>
            </a:r>
            <a:r>
              <a:rPr lang="sv-SE" altLang="sv-SE" sz="2000">
                <a:solidFill>
                  <a:schemeClr val="bg1"/>
                </a:solidFill>
                <a:ea typeface="ＭＳ Ｐゴシック" panose="020B0600070205080204" pitchFamily="34" charset="-128"/>
                <a:cs typeface="Arial" panose="020B0604020202020204" pitchFamily="34" charset="0"/>
              </a:rPr>
              <a:t> spelare både större straffet och mindre straffet i samma spelstopp ska det större straffet avtjänas först.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två eller fler </a:t>
            </a:r>
            <a:r>
              <a:rPr lang="sv-SE" altLang="sv-SE" sz="2000">
                <a:solidFill>
                  <a:schemeClr val="bg1"/>
                </a:solidFill>
                <a:ea typeface="ＭＳ Ｐゴシック" panose="020B0600070205080204" pitchFamily="34" charset="-128"/>
                <a:cs typeface="Arial" panose="020B0604020202020204" pitchFamily="34" charset="0"/>
              </a:rPr>
              <a:t>spelare i samma lag mindre straffet och/eller större straffet i samma spelstopp, ska det större straffet vara det sista som avtjänas.</a:t>
            </a: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234921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BEGREPP</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Utvisningar = Själva händelsen (tripping, slashing etc.)</a:t>
            </a:r>
            <a:br>
              <a:rPr lang="sv-SE" sz="2000" dirty="0">
                <a:solidFill>
                  <a:schemeClr val="bg1"/>
                </a:solidFill>
              </a:rPr>
            </a:br>
            <a:r>
              <a:rPr lang="sv-SE" sz="2000" dirty="0">
                <a:solidFill>
                  <a:schemeClr val="bg1"/>
                </a:solidFill>
              </a:rPr>
              <a:t>Straffet = Tiden som avtjänas </a:t>
            </a:r>
            <a:br>
              <a:rPr lang="sv-SE" sz="2000" dirty="0">
                <a:solidFill>
                  <a:schemeClr val="bg1"/>
                </a:solidFill>
              </a:rPr>
            </a:br>
            <a:br>
              <a:rPr lang="sv-SE" sz="2000" dirty="0">
                <a:solidFill>
                  <a:schemeClr val="bg1"/>
                </a:solidFill>
              </a:rPr>
            </a:br>
            <a:r>
              <a:rPr lang="sv-SE" sz="2000" dirty="0">
                <a:solidFill>
                  <a:schemeClr val="bg1"/>
                </a:solidFill>
              </a:rPr>
              <a:t>Spelreglerna bestämmer vilka straff som kan utdelas till vilken utvisning. </a:t>
            </a:r>
            <a:br>
              <a:rPr lang="sv-SE" sz="2000" dirty="0">
                <a:solidFill>
                  <a:schemeClr val="bg1"/>
                </a:solidFill>
              </a:rPr>
            </a:br>
            <a:br>
              <a:rPr lang="sv-SE" sz="2000" dirty="0">
                <a:solidFill>
                  <a:schemeClr val="bg1"/>
                </a:solidFill>
              </a:rPr>
            </a:br>
            <a:r>
              <a:rPr lang="sv-SE" sz="2000" dirty="0">
                <a:solidFill>
                  <a:schemeClr val="bg1"/>
                </a:solidFill>
              </a:rPr>
              <a:t>Som exempel – tripping. En spelare kan inte ådömas 2+10 för tripping och en </a:t>
            </a:r>
            <a:r>
              <a:rPr lang="sv-SE" sz="2000" dirty="0" err="1">
                <a:solidFill>
                  <a:schemeClr val="bg1"/>
                </a:solidFill>
              </a:rPr>
              <a:t>checking</a:t>
            </a:r>
            <a:r>
              <a:rPr lang="sv-SE" sz="2000" dirty="0">
                <a:solidFill>
                  <a:schemeClr val="bg1"/>
                </a:solidFill>
              </a:rPr>
              <a:t> from </a:t>
            </a:r>
            <a:r>
              <a:rPr lang="sv-SE" sz="2000" dirty="0" err="1">
                <a:solidFill>
                  <a:schemeClr val="bg1"/>
                </a:solidFill>
              </a:rPr>
              <a:t>behind</a:t>
            </a:r>
            <a:r>
              <a:rPr lang="sv-SE" sz="2000" dirty="0">
                <a:solidFill>
                  <a:schemeClr val="bg1"/>
                </a:solidFill>
              </a:rPr>
              <a:t> kan inte rendera i enbart ett mindre straff (2 minuter).</a:t>
            </a: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66654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01BB534-C9BD-43CE-80D7-672E7977B839}"/>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93751B0-2EBD-457F-AEAC-45A59730C3EC}"/>
              </a:ext>
            </a:extLst>
          </p:cNvPr>
          <p:cNvSpPr>
            <a:spLocks noGrp="1"/>
          </p:cNvSpPr>
          <p:nvPr>
            <p:ph type="sldNum" sz="quarter" idx="12"/>
          </p:nvPr>
        </p:nvSpPr>
        <p:spPr/>
        <p:txBody>
          <a:bodyPr/>
          <a:lstStyle/>
          <a:p>
            <a:fld id="{6DDB0A55-353B-0141-AD40-F868C66FD585}" type="slidenum">
              <a:rPr lang="sv-SE" smtClean="0"/>
              <a:pPr/>
              <a:t>44</a:t>
            </a:fld>
            <a:endParaRPr lang="sv-SE"/>
          </a:p>
        </p:txBody>
      </p:sp>
      <p:sp>
        <p:nvSpPr>
          <p:cNvPr id="4" name="Rubrik 3">
            <a:extLst>
              <a:ext uri="{FF2B5EF4-FFF2-40B4-BE49-F238E27FC236}">
                <a16:creationId xmlns:a16="http://schemas.microsoft.com/office/drawing/2014/main" id="{1EDB7D92-BF0C-4130-BEE1-52D46A343614}"/>
              </a:ext>
            </a:extLst>
          </p:cNvPr>
          <p:cNvSpPr>
            <a:spLocks noGrp="1"/>
          </p:cNvSpPr>
          <p:nvPr>
            <p:ph type="title"/>
          </p:nvPr>
        </p:nvSpPr>
        <p:spPr/>
        <p:txBody>
          <a:bodyPr/>
          <a:lstStyle/>
          <a:p>
            <a:r>
              <a:rPr lang="sv-SE"/>
              <a:t>SPEAKER</a:t>
            </a:r>
          </a:p>
        </p:txBody>
      </p:sp>
    </p:spTree>
    <p:extLst>
      <p:ext uri="{BB962C8B-B14F-4D97-AF65-F5344CB8AC3E}">
        <p14:creationId xmlns:p14="http://schemas.microsoft.com/office/powerpoint/2010/main" val="386104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Det är speakerns uppgift att på ett korrekt och neutralt sätt meddela domslut. Likt protokollföraren kan du dela upp arbetsuppgifterna enligt: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Före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Under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Efter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Före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Hälsa publik, gästande lag och domarna välkomna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de båda lagens laguppställningar.</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dagens domare.</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39737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Under matchen har speakern en viktig funktion för att informera spelare, ledare och publik om händelserna i matchen. Till exempel: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gjorda mål, målskytt, passningsläggare och tiden för målet.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utvisningar meddelade av domaren.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numerären på banan förändras beroende på att strafftiden på utvisningar tar slut.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vid extraordinära händelser t ex bortdömt mål, brandlarm, trasig sarg/skyddsglas eller    liknande.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det återstår en minut av period 1 och 2, samt två minuter kvar av period 3. </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94515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EXEMPEL</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Exempel</a:t>
            </a:r>
            <a:r>
              <a:rPr lang="sv-SE" altLang="sv-SE" sz="2000" b="1" dirty="0">
                <a:solidFill>
                  <a:schemeClr val="bg1"/>
                </a:solidFill>
                <a:ea typeface="ＭＳ Ｐゴシック" panose="020B0600070205080204" pitchFamily="34" charset="-128"/>
                <a:cs typeface="Arial" panose="020B0604020202020204" pitchFamily="34" charset="0"/>
              </a:rPr>
              <a:t> 1: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tar ledningen med 1-0. Målskytt nummer 24 Hanna Eriksson utan assist . Tid för målet var 12:14” </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2: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nummer 23 Andreas Nilsson utvisas 2 minuter för slashing. Tid 1:21”</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3</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spelar nu med fyra spelare på isen”.</a:t>
            </a: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är fulltaligt”</a:t>
            </a: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3405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Periodslut:</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 i den aktuella perioden.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skottstatistiken i den sista perioden och totalt för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Tacka lagen, domarna och publiken för matchen samt hälsa välkommen åter till nästa match (påminn om tid för nästa hemmamatch).</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6176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DB6FEB1-C00B-4858-9274-25FD3BDBB4AF}"/>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4CBCFDE-5CA5-40F6-B5D0-9382D3EA8099}"/>
              </a:ext>
            </a:extLst>
          </p:cNvPr>
          <p:cNvSpPr>
            <a:spLocks noGrp="1"/>
          </p:cNvSpPr>
          <p:nvPr>
            <p:ph type="sldNum" sz="quarter" idx="12"/>
          </p:nvPr>
        </p:nvSpPr>
        <p:spPr/>
        <p:txBody>
          <a:bodyPr/>
          <a:lstStyle/>
          <a:p>
            <a:fld id="{6DDB0A55-353B-0141-AD40-F868C66FD585}" type="slidenum">
              <a:rPr lang="sv-SE" smtClean="0"/>
              <a:pPr/>
              <a:t>49</a:t>
            </a:fld>
            <a:endParaRPr lang="sv-SE"/>
          </a:p>
        </p:txBody>
      </p:sp>
      <p:sp>
        <p:nvSpPr>
          <p:cNvPr id="4" name="Rubrik 3">
            <a:extLst>
              <a:ext uri="{FF2B5EF4-FFF2-40B4-BE49-F238E27FC236}">
                <a16:creationId xmlns:a16="http://schemas.microsoft.com/office/drawing/2014/main" id="{069E6828-E9D3-45B4-AB2A-840CE03B8C45}"/>
              </a:ext>
            </a:extLst>
          </p:cNvPr>
          <p:cNvSpPr>
            <a:spLocks noGrp="1"/>
          </p:cNvSpPr>
          <p:nvPr>
            <p:ph type="title"/>
          </p:nvPr>
        </p:nvSpPr>
        <p:spPr/>
        <p:txBody>
          <a:bodyPr/>
          <a:lstStyle/>
          <a:p>
            <a:r>
              <a:rPr lang="sv-SE"/>
              <a:t>STRAFFTIDTAGARE</a:t>
            </a:r>
          </a:p>
        </p:txBody>
      </p:sp>
    </p:spTree>
    <p:extLst>
      <p:ext uri="{BB962C8B-B14F-4D97-AF65-F5344CB8AC3E}">
        <p14:creationId xmlns:p14="http://schemas.microsoft.com/office/powerpoint/2010/main" val="6228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KURSMÅL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Svenska Ishockeyförbundets målsättning för Matchfunktionärsutbildningen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god kunskap om roller och arbetsfördelning i sekretariatet.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grundläggande regelkännedom för uppdraget.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a:cs typeface="Arial"/>
              </a:rPr>
              <a:t>Att deltagande funktionärer ska kunna genomföra sin uppgift under match självständigt efter avslutad kurs</a:t>
            </a:r>
            <a:br>
              <a:rPr lang="sv-SE" sz="3200">
                <a:solidFill>
                  <a:srgbClr val="FDE031"/>
                </a:solidFill>
                <a:latin typeface="Arial"/>
                <a:ea typeface="ＭＳ Ｐゴシック"/>
                <a:cs typeface="Arial"/>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419906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STRAFFTIDTAGARENS ARBETSUPPGIFTER</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Strafftidtagaren ansvarar för utvisningsbåset och spelarna som blir utvisade. Strafftidagaren ska säkerställa att: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spelarna sitter av den korrekta utvisningstiden.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kvittningsreglerna följs och att rätt spelare kommer tillbaka i spel i rätt ordning.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protokollförare om för tidigt inträdande av utvisad 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spelare om längden på utvisningen och tiden kvar av straffet.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36527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STRAFFTIDTAGARENS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Skapa en mall för att logga utvisningarna som du är bekväm med, det finns ingen officiell blankett eller mall som måste användas.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alltid med ett anteckningsblock för att snabbt kunna skriva ner anteckningar vid sidan av.</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tät dialog med protokollföraren och stäm av varje utvisning.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Meddela resten av sekretariatet när 20 sekunder återstår av utvisningarna.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786699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32A9B5F-374B-4AB6-B890-7587A64C2CEF}"/>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8613E1E7-B0C4-4303-9830-4A01CE17B4A5}"/>
              </a:ext>
            </a:extLst>
          </p:cNvPr>
          <p:cNvSpPr>
            <a:spLocks noGrp="1"/>
          </p:cNvSpPr>
          <p:nvPr>
            <p:ph type="sldNum" sz="quarter" idx="12"/>
          </p:nvPr>
        </p:nvSpPr>
        <p:spPr/>
        <p:txBody>
          <a:bodyPr/>
          <a:lstStyle/>
          <a:p>
            <a:fld id="{6DDB0A55-353B-0141-AD40-F868C66FD585}" type="slidenum">
              <a:rPr lang="sv-SE" smtClean="0"/>
              <a:pPr/>
              <a:t>52</a:t>
            </a:fld>
            <a:endParaRPr lang="sv-SE"/>
          </a:p>
        </p:txBody>
      </p:sp>
      <p:sp>
        <p:nvSpPr>
          <p:cNvPr id="4" name="Rubrik 3">
            <a:extLst>
              <a:ext uri="{FF2B5EF4-FFF2-40B4-BE49-F238E27FC236}">
                <a16:creationId xmlns:a16="http://schemas.microsoft.com/office/drawing/2014/main" id="{E65A8543-36EE-485C-9EFF-250BB8368A2C}"/>
              </a:ext>
            </a:extLst>
          </p:cNvPr>
          <p:cNvSpPr>
            <a:spLocks noGrp="1"/>
          </p:cNvSpPr>
          <p:nvPr>
            <p:ph type="title"/>
          </p:nvPr>
        </p:nvSpPr>
        <p:spPr/>
        <p:txBody>
          <a:bodyPr/>
          <a:lstStyle/>
          <a:p>
            <a:r>
              <a:rPr lang="sv-SE"/>
              <a:t>WORKSHOP</a:t>
            </a:r>
          </a:p>
        </p:txBody>
      </p:sp>
    </p:spTree>
    <p:extLst>
      <p:ext uri="{BB962C8B-B14F-4D97-AF65-F5344CB8AC3E}">
        <p14:creationId xmlns:p14="http://schemas.microsoft.com/office/powerpoint/2010/main" val="3398021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1.</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kommer in i utvisningsbåset och är rasande. Han slår vilt med klubban på plexiglaset och uttrycker att ”domaren är den största pajasen han någonsin sett”.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i sekretariatet?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418790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2.</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som sitter i utvisningsbåset hävdar bestämt att han skulle ha varit inne för 30 sekunder sen, ni har räknat fel. I frustration river han upp dörren och hoppar in på isen för att spela.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Strafftidtagaren ser över sina papper och spelaren har gjort fel, han har fortsatt 25 sekunder kvar på utvisningen.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a:t>
            </a: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233919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b="1" i="1">
                <a:solidFill>
                  <a:schemeClr val="bg1"/>
                </a:solidFill>
                <a:ea typeface="ＭＳ Ｐゴシック" panose="020B0600070205080204" pitchFamily="34" charset="-128"/>
                <a:cs typeface="Arial" panose="020B0604020202020204" pitchFamily="34" charset="0"/>
              </a:rPr>
              <a:t>Case 3.</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Domaren har nu lämnat 4 felaktiga passningsläggare i rad. Lagen gnäller, och som protokollförare så sitter du och blir fundersam, vad är det som händer?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Du bestämmer dig för att gå in i periodpausen för att samtala med domarna om situationen.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31503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4.</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rPr>
              <a:t>Domaren kommer fram till er och rapporterar följande;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”Slashing 2+10 för lag B”</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När domaren åkt därifrån uppdagas felet av protokollföraren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278940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B20AB34-CEAB-45C5-A9BA-75A3B85BB17B}"/>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47CA0C76-A0F2-417F-93B9-53E78C18F241}"/>
              </a:ext>
            </a:extLst>
          </p:cNvPr>
          <p:cNvSpPr>
            <a:spLocks noGrp="1"/>
          </p:cNvSpPr>
          <p:nvPr>
            <p:ph type="sldNum" sz="quarter" idx="12"/>
          </p:nvPr>
        </p:nvSpPr>
        <p:spPr/>
        <p:txBody>
          <a:bodyPr/>
          <a:lstStyle/>
          <a:p>
            <a:fld id="{6DDB0A55-353B-0141-AD40-F868C66FD585}" type="slidenum">
              <a:rPr lang="sv-SE" smtClean="0"/>
              <a:pPr/>
              <a:t>57</a:t>
            </a:fld>
            <a:endParaRPr lang="sv-SE"/>
          </a:p>
        </p:txBody>
      </p:sp>
      <p:sp>
        <p:nvSpPr>
          <p:cNvPr id="4" name="Rubrik 3">
            <a:extLst>
              <a:ext uri="{FF2B5EF4-FFF2-40B4-BE49-F238E27FC236}">
                <a16:creationId xmlns:a16="http://schemas.microsoft.com/office/drawing/2014/main" id="{553A95FE-64D8-4F99-9ED8-42FAE5F12D7E}"/>
              </a:ext>
            </a:extLst>
          </p:cNvPr>
          <p:cNvSpPr>
            <a:spLocks noGrp="1"/>
          </p:cNvSpPr>
          <p:nvPr>
            <p:ph type="title"/>
          </p:nvPr>
        </p:nvSpPr>
        <p:spPr/>
        <p:txBody>
          <a:bodyPr/>
          <a:lstStyle/>
          <a:p>
            <a:r>
              <a:rPr lang="sv-SE"/>
              <a:t>DOMARTECKEN</a:t>
            </a:r>
          </a:p>
        </p:txBody>
      </p:sp>
    </p:spTree>
    <p:extLst>
      <p:ext uri="{BB962C8B-B14F-4D97-AF65-F5344CB8AC3E}">
        <p14:creationId xmlns:p14="http://schemas.microsoft.com/office/powerpoint/2010/main" val="128559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3A5654B-4FDD-4704-8E2E-E2F588CB9ECA}"/>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3F77D03C-D885-49F3-923E-D4328FBB71EE}"/>
              </a:ext>
            </a:extLst>
          </p:cNvPr>
          <p:cNvSpPr>
            <a:spLocks noGrp="1"/>
          </p:cNvSpPr>
          <p:nvPr>
            <p:ph type="sldNum" sz="quarter" idx="12"/>
          </p:nvPr>
        </p:nvSpPr>
        <p:spPr/>
        <p:txBody>
          <a:bodyPr/>
          <a:lstStyle/>
          <a:p>
            <a:fld id="{6DDB0A55-353B-0141-AD40-F868C66FD585}" type="slidenum">
              <a:rPr lang="sv-SE" smtClean="0"/>
              <a:pPr/>
              <a:t>58</a:t>
            </a:fld>
            <a:endParaRPr lang="sv-SE"/>
          </a:p>
        </p:txBody>
      </p:sp>
      <p:pic>
        <p:nvPicPr>
          <p:cNvPr id="5" name="Bild 4" descr="Videokamera">
            <a:hlinkClick r:id="rId2"/>
            <a:extLst>
              <a:ext uri="{FF2B5EF4-FFF2-40B4-BE49-F238E27FC236}">
                <a16:creationId xmlns:a16="http://schemas.microsoft.com/office/drawing/2014/main" id="{F3A28686-2B08-4052-A126-109B4A77B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4752" y="1475558"/>
            <a:ext cx="4230733" cy="4230733"/>
          </a:xfrm>
          <a:prstGeom prst="rect">
            <a:avLst/>
          </a:prstGeom>
        </p:spPr>
      </p:pic>
    </p:spTree>
    <p:extLst>
      <p:ext uri="{BB962C8B-B14F-4D97-AF65-F5344CB8AC3E}">
        <p14:creationId xmlns:p14="http://schemas.microsoft.com/office/powerpoint/2010/main" val="36199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A89CC-204D-4663-B500-B4076964B750}"/>
              </a:ext>
            </a:extLst>
          </p:cNvPr>
          <p:cNvSpPr>
            <a:spLocks noGrp="1"/>
          </p:cNvSpPr>
          <p:nvPr>
            <p:ph type="title"/>
          </p:nvPr>
        </p:nvSpPr>
        <p:spPr>
          <a:xfrm>
            <a:off x="348241" y="4646071"/>
            <a:ext cx="10471135" cy="3931097"/>
          </a:xfrm>
        </p:spPr>
        <p:txBody>
          <a:bodyPr/>
          <a:lstStyle/>
          <a:p>
            <a:r>
              <a:rPr lang="sv-SE">
                <a:solidFill>
                  <a:schemeClr val="tx1"/>
                </a:solidFill>
              </a:rPr>
              <a:t>Tack för att ni är en</a:t>
            </a:r>
            <a:br>
              <a:rPr lang="sv-SE">
                <a:solidFill>
                  <a:schemeClr val="tx1"/>
                </a:solidFill>
              </a:rPr>
            </a:br>
            <a:r>
              <a:rPr lang="sv-SE">
                <a:solidFill>
                  <a:schemeClr val="tx1"/>
                </a:solidFill>
              </a:rPr>
              <a:t>del av Sveriges mest</a:t>
            </a:r>
            <a:br>
              <a:rPr lang="sv-SE">
                <a:solidFill>
                  <a:schemeClr val="tx1"/>
                </a:solidFill>
              </a:rPr>
            </a:br>
            <a:r>
              <a:rPr lang="sv-SE">
                <a:solidFill>
                  <a:schemeClr val="tx1"/>
                </a:solidFill>
              </a:rPr>
              <a:t>engagerande idrott!</a:t>
            </a:r>
          </a:p>
        </p:txBody>
      </p:sp>
      <p:sp>
        <p:nvSpPr>
          <p:cNvPr id="3" name="Platshållare för sidfot 2">
            <a:extLst>
              <a:ext uri="{FF2B5EF4-FFF2-40B4-BE49-F238E27FC236}">
                <a16:creationId xmlns:a16="http://schemas.microsoft.com/office/drawing/2014/main" id="{AEDBD82C-77E3-4C89-A9AD-CED865E4756F}"/>
              </a:ext>
            </a:extLst>
          </p:cNvPr>
          <p:cNvSpPr>
            <a:spLocks noGrp="1"/>
          </p:cNvSpPr>
          <p:nvPr>
            <p:ph type="ftr" sz="quarter" idx="11"/>
          </p:nvPr>
        </p:nvSpPr>
        <p:spPr/>
        <p:txBody>
          <a:bodyPr/>
          <a:lstStyle/>
          <a:p>
            <a:r>
              <a:rPr lang="sv-SE"/>
              <a:t>Matchfunktionärsutbildning 2023-2024</a:t>
            </a:r>
          </a:p>
        </p:txBody>
      </p:sp>
      <p:sp>
        <p:nvSpPr>
          <p:cNvPr id="4" name="Platshållare för bildnummer 3">
            <a:extLst>
              <a:ext uri="{FF2B5EF4-FFF2-40B4-BE49-F238E27FC236}">
                <a16:creationId xmlns:a16="http://schemas.microsoft.com/office/drawing/2014/main" id="{E2BC7C8C-E0EC-47F2-A944-8245E626E4FC}"/>
              </a:ext>
            </a:extLst>
          </p:cNvPr>
          <p:cNvSpPr>
            <a:spLocks noGrp="1"/>
          </p:cNvSpPr>
          <p:nvPr>
            <p:ph type="sldNum" sz="quarter" idx="12"/>
          </p:nvPr>
        </p:nvSpPr>
        <p:spPr/>
        <p:txBody>
          <a:bodyPr/>
          <a:lstStyle/>
          <a:p>
            <a:fld id="{6DDB0A55-353B-0141-AD40-F868C66FD585}" type="slidenum">
              <a:rPr lang="sv-SE" smtClean="0"/>
              <a:t>59</a:t>
            </a:fld>
            <a:endParaRPr lang="sv-SE"/>
          </a:p>
        </p:txBody>
      </p:sp>
    </p:spTree>
    <p:extLst>
      <p:ext uri="{BB962C8B-B14F-4D97-AF65-F5344CB8AC3E}">
        <p14:creationId xmlns:p14="http://schemas.microsoft.com/office/powerpoint/2010/main" val="243633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rPr>
              <a:t>REGELBÖCKER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I Svensk ishockey finns följande regelböcker och ramverk per säsongen 24/25:</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Spelregler för Ishockey (Gäller för SHL – U13)</a:t>
            </a:r>
            <a:br>
              <a:rPr lang="sv-SE" sz="2000" dirty="0">
                <a:solidFill>
                  <a:schemeClr val="bg1"/>
                </a:solidFill>
                <a:cs typeface="Calibri"/>
              </a:rPr>
            </a:br>
            <a:r>
              <a:rPr lang="sv-SE" sz="2000" dirty="0">
                <a:solidFill>
                  <a:schemeClr val="bg1"/>
                </a:solidFill>
                <a:cs typeface="Calibri"/>
              </a:rPr>
              <a:t>- Ramverk för anpassade spelformer (gäller för TKH – U12).</a:t>
            </a:r>
            <a:br>
              <a:rPr lang="sv-SE" sz="2000" dirty="0">
                <a:solidFill>
                  <a:schemeClr val="bg1"/>
                </a:solidFill>
                <a:cs typeface="Calibri"/>
              </a:rPr>
            </a:br>
            <a:br>
              <a:rPr lang="sv-SE" sz="2000" dirty="0">
                <a:solidFill>
                  <a:srgbClr val="FF0000"/>
                </a:solidFill>
                <a:cs typeface="Calibri"/>
              </a:rPr>
            </a:br>
            <a:br>
              <a:rPr lang="sv-SE" sz="2000" dirty="0">
                <a:solidFill>
                  <a:schemeClr val="bg1"/>
                </a:solidFill>
                <a:cs typeface="Calibri"/>
              </a:rPr>
            </a:br>
            <a:r>
              <a:rPr lang="sv-SE" sz="2000" dirty="0">
                <a:solidFill>
                  <a:schemeClr val="bg1"/>
                </a:solidFill>
                <a:cs typeface="Calibri"/>
              </a:rPr>
              <a:t>Spelregler för Ishockey innehåller en avdelning med speciella regler för U13-U15.</a:t>
            </a: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246743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ROLLER OCH </a:t>
            </a:r>
            <a:br>
              <a:rPr lang="sv-SE"/>
            </a:br>
            <a:r>
              <a:rPr lang="sv-SE"/>
              <a:t>UPPDRAG UNDER</a:t>
            </a:r>
            <a:br>
              <a:rPr lang="sv-SE"/>
            </a:br>
            <a:r>
              <a:rPr lang="sv-SE"/>
              <a:t>MATCH</a:t>
            </a:r>
          </a:p>
        </p:txBody>
      </p:sp>
    </p:spTree>
    <p:extLst>
      <p:ext uri="{BB962C8B-B14F-4D97-AF65-F5344CB8AC3E}">
        <p14:creationId xmlns:p14="http://schemas.microsoft.com/office/powerpoint/2010/main" val="13567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FÖRUTSÄTTNINGAR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För att spela en match på bästa sätt så krävs:</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Två lag</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2, 3 eller 4 domare</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matchfunktionärer för olika uppdrag. </a:t>
            </a:r>
            <a:br>
              <a:rPr lang="sv-SE" sz="2000" dirty="0">
                <a:solidFill>
                  <a:schemeClr val="bg1"/>
                </a:solidFill>
              </a:rPr>
            </a:br>
            <a:br>
              <a:rPr lang="sv-SE" sz="2000" dirty="0">
                <a:solidFill>
                  <a:schemeClr val="bg1"/>
                </a:solidFill>
                <a:cs typeface="Calibri"/>
              </a:rPr>
            </a:br>
            <a:r>
              <a:rPr lang="sv-SE" sz="2000" dirty="0">
                <a:solidFill>
                  <a:schemeClr val="bg1"/>
                </a:solidFill>
                <a:cs typeface="Calibri"/>
              </a:rPr>
              <a:t>Till gruppen:</a:t>
            </a:r>
            <a:br>
              <a:rPr lang="sv-SE" sz="2000" dirty="0">
                <a:solidFill>
                  <a:schemeClr val="bg1"/>
                </a:solidFill>
                <a:cs typeface="Calibri"/>
              </a:rPr>
            </a:br>
            <a:r>
              <a:rPr lang="sv-SE" sz="2000" dirty="0">
                <a:solidFill>
                  <a:schemeClr val="bg1"/>
                </a:solidFill>
                <a:cs typeface="Calibri"/>
              </a:rPr>
              <a:t>Vilka egenskaper känner ni behövs för att man ska vara en bra matchfunktionär?</a:t>
            </a:r>
            <a:br>
              <a:rPr lang="sv-SE" sz="2800" dirty="0">
                <a:solidFill>
                  <a:srgbClr val="FDE031"/>
                </a:solidFill>
                <a:cs typeface="Calibri"/>
              </a:rPr>
            </a:br>
            <a:br>
              <a:rPr lang="sv-SE" sz="3200" dirty="0">
                <a:solidFill>
                  <a:srgbClr val="FDE031"/>
                </a:solidFill>
                <a:latin typeface="Arial"/>
                <a:ea typeface="ＭＳ Ｐゴシック"/>
                <a:cs typeface="Arial"/>
              </a:rPr>
            </a:b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353516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ATT GENOMFÖRA EN MATCH</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Calibri"/>
              </a:rPr>
              <a:t>Det finns många regler att följa under en match, men det finns också många situationer som inte regleras av regelboken eller seriebestämmelser.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Då är det den sociala förmågan och möjligheten att tänka lösningsbaserat som blir avgörande.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Team </a:t>
            </a:r>
            <a:r>
              <a:rPr lang="sv-SE" altLang="sv-SE" sz="2000" err="1">
                <a:solidFill>
                  <a:schemeClr val="bg1"/>
                </a:solidFill>
                <a:ea typeface="ＭＳ Ｐゴシック"/>
                <a:cs typeface="Calibri"/>
              </a:rPr>
              <a:t>work</a:t>
            </a:r>
            <a:r>
              <a:rPr lang="sv-SE" altLang="sv-SE" sz="2000">
                <a:solidFill>
                  <a:schemeClr val="bg1"/>
                </a:solidFill>
                <a:ea typeface="ＭＳ Ｐゴシック"/>
                <a:cs typeface="Calibri"/>
              </a:rPr>
              <a:t> och sunt förnuft löser det mesta!</a:t>
            </a: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019167354"/>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4" ma:contentTypeDescription="Skapa ett nytt dokument." ma:contentTypeScope="" ma:versionID="658b6fab797ad7274c98751627232934">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9cb239407576853b6b782429a239ac5d"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BA5A0-B82C-4531-883D-4F345FD7FDA6}">
  <ds:schemaRefs>
    <ds:schemaRef ds:uri="http://www.w3.org/XML/1998/namespace"/>
    <ds:schemaRef ds:uri="f43cb434-39dd-4a5c-b88e-be5449118055"/>
    <ds:schemaRef ds:uri="http://schemas.microsoft.com/office/2006/metadata/properties"/>
    <ds:schemaRef ds:uri="http://purl.org/dc/terms/"/>
    <ds:schemaRef ds:uri="http://purl.org/dc/dcmitype/"/>
    <ds:schemaRef ds:uri="83a74855-eb7f-422a-a0f3-c838a66fcb4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FE269663-BA04-43C6-A9EF-4DC092299810}">
  <ds:schemaRefs>
    <ds:schemaRef ds:uri="http://schemas.microsoft.com/sharepoint/v3/contenttype/forms"/>
  </ds:schemaRefs>
</ds:datastoreItem>
</file>

<file path=customXml/itemProps3.xml><?xml version="1.0" encoding="utf-8"?>
<ds:datastoreItem xmlns:ds="http://schemas.openxmlformats.org/officeDocument/2006/customXml" ds:itemID="{49DE03B5-5F83-4A58-A894-B526B9AC8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f43cb434-39dd-4a5c-b88e-be544911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1920x1080_PPT_SIF_NY</Template>
  <TotalTime>1865</TotalTime>
  <Words>4749</Words>
  <Application>Microsoft Office PowerPoint</Application>
  <PresentationFormat>Bredbild</PresentationFormat>
  <Paragraphs>290</Paragraphs>
  <Slides>59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59</vt:i4>
      </vt:variant>
    </vt:vector>
  </HeadingPairs>
  <TitlesOfParts>
    <vt:vector size="65" baseType="lpstr">
      <vt:lpstr>Calibri</vt:lpstr>
      <vt:lpstr>Flex Display 100 Black</vt:lpstr>
      <vt:lpstr>Flex 70</vt:lpstr>
      <vt:lpstr>ＭＳ Ｐゴシック</vt:lpstr>
      <vt:lpstr>Arial</vt:lpstr>
      <vt:lpstr>Hockey</vt:lpstr>
      <vt:lpstr>MATCHFUNKTIONÄRS- UTBILDNING 2024-2025</vt:lpstr>
      <vt:lpstr>PRESENTATION &amp; KURSMÅL</vt:lpstr>
      <vt:lpstr>Hej, jag är kvällens utbildare!   - Namn - Bakgrund och uppdrag inom hockeyn  - Roligaste med att vara matchfunktionär? </vt:lpstr>
      <vt:lpstr>Upp med en hand om du;   - Gör din första matchfunktionärsutbildning!   - Gått någon gång tidigare  - Är mer eller mindre ett proffs efter flera år i båset  </vt:lpstr>
      <vt:lpstr>KURSMÅL  Svenska Ishockeyförbundets målsättning för Matchfunktionärsutbildningen är:  - Att ge deltagande funktionärer god kunskap om roller och arbetsfördelning i sekretariatet.  - Att ge deltagande funktionärer grundläggande regelkännedom för uppdraget.  - Att deltagande funktionärer ska kunna genomföra sin uppgift under match självständigt efter avslutad kurs  </vt:lpstr>
      <vt:lpstr>REGELBÖCKER  I Svensk ishockey finns följande regelböcker och ramverk per säsongen 24/25:  - Spelregler för Ishockey (Gäller för SHL – U13) - Ramverk för anpassade spelformer (gäller för TKH – U12).   Spelregler för Ishockey innehåller en avdelning med speciella regler för U13-U15. </vt:lpstr>
      <vt:lpstr>ROLLER OCH  UPPDRAG UNDER MATCH</vt:lpstr>
      <vt:lpstr>FÖRUTSÄTTNINGAR  För att spela en match på bästa sätt så krävs:  - Två lag - 2, 3 eller 4 domare - matchfunktionärer för olika uppdrag.   Till gruppen: Vilka egenskaper känner ni behövs för att man ska vara en bra matchfunktionär?   </vt:lpstr>
      <vt:lpstr>ATT GENOMFÖRA EN MATCH  Det finns många regler att följa under en match, men det finns också många situationer som inte regleras av regelboken eller seriebestämmelser.   Då är det den sociala förmågan och möjligheten att tänka lösningsbaserat som blir avgörande.   Team work och sunt förnuft löser det mesta!  </vt:lpstr>
      <vt:lpstr>BRA SAKER ATT HA I SEKRETARIATET  Viktiga dokument för dig som har uppdrag i sekretariatet är:  Spelregler för ishockey Tas fram varje år av Svenska Ishockeyförbundet. En ny upplaga kommer varje år - se till att du har den senaste med dig till match! Finns att ladda ner på www.swehockey.se/domare.   Tävlingsbestämmelser  Skapas av Svenska Ishockeyförbundet och är det högsta ramverket för  i hela landet. Hanterar även yttre förutsättningar som reklam, licenser och tävlingsärenden.   Seriebestämmelser  Skapas av serieadministratören och definierar förutsättningar för en enskild tävling eller serie, så som matchlängd eller samt hur matcherna ska avgöras.    </vt:lpstr>
      <vt:lpstr>VILKEN ROLL SPELAR MATCHFUNKTIONÄRERNA?  Matchfunktionärerna säkerställer genomförandet av matchen tillsammans med domarna.   Matchfunktionärerna bokför på ett korrekt sätt händelser i matchen och tillhörande statistik.  Matchfunktionärerna informerar publik, spelare, ledare och domare om händelser i matchen.     </vt:lpstr>
      <vt:lpstr>BEMANNING  Enligt regelboken skall ett matchfunktionärsbås ha följande bemanning:   - Protokollförare - Speaker - Matchtidtagare - Två strafftidtagare – en till vardera utvisningsbås  I vissa serier kan det finnas krav på:  - Time on ice - Skotträknare - Plus/Minus-statistik, individuella skott, vunna och förlorade tekningar      </vt:lpstr>
      <vt:lpstr>BEMANNING  Figuren nedan visar ett lämpligt schema att placera respektive position i ett matchfunktionärsbås.    I serier där plus-minus även ska bokföras, görs detta enklast från läktaren tillsammans med de funktionärer som bokför tekningar och skott per spelare och skott på mål.        </vt:lpstr>
      <vt:lpstr>INNAN EN MATCH  Tidslinje före match  60 minuter (i U13-U15 30 minuter före match ska båda lagen ha lämnat över sin laguppställning till protokollföraren, och när 15 minuter (i U13-U15 5 minuter) återstår till nedsläpp kan inga ändringar göras på den officiella laguppställningen.   Kaptener En kapten och maximalt två assisterande måste utses. Ingen målvakt, spelande tränare eller spelande lagledare skall tillåtas vara kapten eller assisterande kapten eller agera som sådan.  Musik i arenan  Från och med säsongen 2018-2019 är det tillåtet att spela musik i samband under timeout! Speakern bör däremot undvika att prata i högtalarsystemet under en timeout.       </vt:lpstr>
      <vt:lpstr>MATCHTIDTAGARE</vt:lpstr>
      <vt:lpstr>MATCHTIDTAGAREN  Matchtidtagarens roll Matchtidtagaren ska ansvara för att mäta den effektiva speltiden, paustid samt nedräkning före match.   Hur lång är periodpausen? Periodpauserna ska vara 18 (förbundsserier) samt 15 minuter (icke förbundsserier) minuter för en match som spelas 3x20 min. Serieadministratören kan besluta om annan längd på periodpausen.   När ska matchtidtagaren starta tiden?  Tiden räknas från det att pucken släpps till dess domaren eller linjedomarna blåser av spelet eller perioden tar slut. När perioden är slut börjar paustiden ticka omedelbart.        </vt:lpstr>
      <vt:lpstr>MATCHTIDTAGAREN  Tips och tricks:   - Sök ögonkontakt med domaren varje gång klockan ska startas.  - Dubbelkolla alltid på både panelen och själva klockan att matchtiden och utvisningar börjar ticka korrekt.   - Använd ALLTID en reservklocka! Allra helst ett klassiskt tidtagarur. Om det är en telefon – var säker på att den är satt i Flygplansläge.  - Vid röriga utvisningssituationer – var beredd att vara tydlig och att det kan ta lite extra tid innan alla i båset har uppfattat allting. Ha tålamod!         </vt:lpstr>
      <vt:lpstr>PROTOKOLL- FÖRAREN</vt:lpstr>
      <vt:lpstr>PROTOKOLLFÖRAREN  Protokollförarens roll Protokollföraren är den som är huvudansvarig för sekretariatets matchgenomförande och är den enda i sekretariatet som ska ha dialog med domarna.   Under match ska protokollföraren bokföra alla målskyttar, assistpoäng, utvisningar, målvaktsbyten, time-outer och straffslag. Även tidpunkten för dessa händelser ska bokföras.   Protokollföraren ska säkerställa att alla utvisade spelare avtjänar korrekt tid, samt meddela huvuddomaren om en utvisad spelare ådrar sig sitt andra misconduct penalty i matchen (två Misconduct på samma spelare i samma match = matchstraff).           </vt:lpstr>
      <vt:lpstr>PROTOKOLLFÖRAREN  Före match:   Var på plats en timme före matchstart för att påbörja arbetet.   60 minuter (i U13-U15 30 min) före match ska lagen lämna över sin laguppställning till dig. Kontrollera att en lagkapten och som mest två assisterande kaptener är markerade. Kontrollera även att startande målvakt är markerad. Registrera laguppställningen i OVR.  Hälsa domarteamet välkomna och presentera dig.   Cirka en halvtimme innan match är det bra om dina båskollegor är på plats. Om de inte är på plats – ring!  15 minuter (i U13-U15 5 min) innan matchstart kan inte lagen göra några ändringar i sin lag-uppställning. Vid denna tidpunkt ska båda lagen få varsin kopia på den officiella laguppställningen.           </vt:lpstr>
      <vt:lpstr>PROTOKOLLFÖRAREN  Det finns två typer av matchprotokoll inom svensk ishockey:  Digitalt matchprotokoll (OVR) Svenska Ishockeyförbundets egenutvecklade  mjukvara OVR. Är kopplad till förbundets spelarregister,  vilket innebär att ingen som inte är korrekt registrerad  och försäkrad kan sättas upp på laguppställningen.       Pappersprotokoll Kan användas till de allra yngsta lagen som spelar korta matcher eller vid cuper och turneringar. Kräver att man kan alla koder för de olika utvisningarna och hur man manuellt fyller i ett protokoll. Kan laddas ned från www.swehockey.se.             </vt:lpstr>
      <vt:lpstr>PROTOKOLLFÖRAREN              </vt:lpstr>
      <vt:lpstr>PROTOKOLLFÖRAREN              </vt:lpstr>
      <vt:lpstr>PROTOKOLLFÖRAREN              </vt:lpstr>
      <vt:lpstr>PROTOKOLLFÖRAREN  Efter match:  Direkt efter matchen är slut ska protokollföraren färdigställa protokollet och lämna över det till domaren för underskrift. När det är påskrivet ska lagen få varsin kopia av det underskrivna protokollet.  Om domaren begär ändringar av händelser i protokollet måste protokollföraren genomföra ändringarna och skriva ut ett nytt protokoll som domaren sedan skriver under. När protokollet är underskrivet kan inte ändringar göras.   Viktigt: Stäng inte matchen i OVR innan domaren har skrivit under protokollet!             </vt:lpstr>
      <vt:lpstr>Brott och straff </vt:lpstr>
      <vt:lpstr>Brott och straff   Mindre straffet innebär 2 minuters utvisning.  Spelaren som begått förseelsen ska avtjäna och bokföras för sitt straff. Om en målvakt ådöms ett mindre straff, skall det avtjänas av en lagkamrat som var på isen då förseelsen begicks. Utvisningen bokförs på målvakten.  Lagstraff innebär 2 minuters utvisning.   Tränaren får välja vilken spelare som helst, utom målvakten och en redan utvisad spelare, för att avtjäna straffet. Väljs ingen spelare är det upp till domaren att välja en spelare. Utvisningen ska inte bokföras på den spelare som avtjänar straffet utan det bokförs på laget.                </vt:lpstr>
      <vt:lpstr>Brott och straff   Alla straff är indelade i följande olika kategorier och räknas i effektiv tid:  • Mindre straff (2 min) • Lagstraff (2 min) • Större straff (5 min) • Misconduct penalty (10 min) • Game Misconduct penalty (20 min) • Straffslag               </vt:lpstr>
      <vt:lpstr>Brott och straff  Misconduct penalty är ett personligt straff på 10 minuter. Eftersom straffet är personligt får laget spela med fullt manskap på isen om inga andra utvisningar ådömts laget.  Större Straffet innebär 5 minuters utvisning och oftast även Game Misconduct Penalty. Det innebär att den skyldige spelaren utvisas för resten av matchen och en lagkamrat avtjänar det större straffet på utvisningsbänken.   Game Misconduct Penalty är ett personligt straff och innebär utvisning för resten av matchen. Eftersom straffet är personligt får laget spela med fullt manskap på isen, om inga andra utvisningar ådömts laget.               </vt:lpstr>
      <vt:lpstr>Brott och straff  Straffslag skall protokollföras som en förseelse i protokollet. Viktigt att komma ihåg är att matchklockan inte skall gå under genomförandet av ett straffslag.  I OVR ska du alltså skriva in vilken spelare som gjorde den foul som orsakade straffslaget, samt vilken förseelse som begicks.               </vt:lpstr>
      <vt:lpstr>Quiz!  1. Hur många minuter är ett lagstraff?  2. Sant eller falskt – vid större straffet i en seniormatch utdelas alltid ett Game Misconduct?  3. Sant eller falskt – vid större straffet i en juniormatch utdelas alltid ett Game Misconduct?                 </vt:lpstr>
      <vt:lpstr>FÖRST UT – FÖRST IN  När ett lag är underlägset i spelarantal beroende på ett eller flera mindre straff eller lagstraff och motståndarlaget gör mål, skall det först påbörjade straffet av dessa upphöra.     Principen kallas Först ut - Först in.                </vt:lpstr>
      <vt:lpstr>FÖRST UT – FÖRST IN  Kontrollfrågor för att säkerställa att de är en först ut – först in situation finns:   1. Har laget en eller flera spelare utvisade p.g.a. mindre straffet eller lagstraff? 2. Är laget underlägset i spelarantal på isen? 3. Görs mål emot det underlägsna laget?   Om alla tre svaren är JA skall det först påbörjade mindre straffet eller lagstraffet upphöra.   OBS! Gäller dock ej vid mål på straffslag.              </vt:lpstr>
      <vt:lpstr>KVITTADE STRAFF  När lika antal mindre straff (eller lagstraff) utdöms samtidigt på båda lagen ska utvisningarna kvittas mot varandra. De utvisade spelarna ska ta plats i utvisningsbåset, men kvittningen innebär att de får ersättas på isen. Kvittade utvisningar ska därför inte visas på klockan och genererar inte en lägre numerär på banan.   Då utvisningstiden på en kvittad utvisning tar slut ska spelaren tillåtas återinträda i spelet vid den första avblåsningen efter att utvisningen löpt ut.  Syftet med kvittningsregeln är att lagen ska spela med så många spelare som möjligt på isen.  Det är alltid domaren som beslutar om kvittning.              </vt:lpstr>
      <vt:lpstr>KVITTADE STRAFF  När flera straff utdöms på båda lagen i samma spelstopp ska följande anvisningar tillämpas av domarna för att avgöra de numerära styrkorna:  (i) Kvitta så många större- och/eller match penalty-straff som möjligt. (ii) Kvitta så många mindre straff, lagstraff och dubbla mindre straff som möjligt.  Om lagen har ådömts olika många utvisningar får lagkaptenen i laget med flest utvisningar välja vilka av deras utvisningar som ska kvittas.              </vt:lpstr>
      <vt:lpstr>KVITTADE STRAFF - EXEMPEL        Exempel #1: A6 sätts upp på klockan. A7 kvittas mot B8. Ingen av dessa sätts upp på klockan. Spel 4-5.  Exempel #2: A3 och B4 kvittas och lagen fortsätter att spela 5-5.  A5 och B6 kvittas och lagen fortsätter att spela 5-5.          </vt:lpstr>
      <vt:lpstr>KVITTADE STRAFF - EXEMPEL       Exempel #3: 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I Spelregler för Ishockey finns fler exempel på kvittade straff. Ha därför alltid tillgång till denna under match.         </vt:lpstr>
      <vt:lpstr>KVITTADE STRAFF  Under de sista fem minuterna och overtime gäller följande:  Om mindre straffet/lagstraff (eller dubbla mindre straffet) ådöms en spelare i Lag A, och större straffet ådöms en spelare i Lag B och om detta sker i samma spelstopp, ska differensen på tre minuter (eller en minut) avtjänas som ett större straff.   Exempel:     I detta fall ska 3 minuter sättas upp på matchklockan för Lag A. Detta avtjänas som ett större straff vilket innebär att utvisningen inte upphör om Lag B gör mål.        </vt:lpstr>
      <vt:lpstr>UPPSKJUTNA STRAFF  Om en tredje spelare i något lag utvisas när två spelare i det laget redan avtjänar pågående utvisningar på utvisningsklockan, ska den tredje spelarens utvisning inte börja räknas förrän någon av de två redan pågående utvisningarna upphör. Detta blir ett uppskjutet straff.  Den tredje utvisade spelaren ska ta plats i utvisningsbåset, men får ersättas på isen så att lagets numerära styrka inte blir färre än tre utespelare.  Spelaren får ersättas på isen tills vidare då ett lag kan aldrig spela med färre än 3 spelare på isen under någon del av matchen oavsett antal utdömda utvisningar.                  </vt:lpstr>
      <vt:lpstr>UPPSKJUTNA STRAFF  När en uppskjuten utvisning börjar avtjänas i samband med att en annan utvisning löper ut, på så sätt att laget fortfarande har två utvisningar på matchklockan, får den spelare som utvisades inte återvända i spel förrän nästa spelstopp då detta skulle resultera i för många spelare på banan.   Detta innebär att vi uppskjutna straff kan en tvåminutersutvisning bli mycket längre än två minuter.   Strafftidtagaren ska ansvara för att de utvisade spelarna återvänder i spel i samma ordning som deras straff upphörde, men inte förrän laget är berättigat till det.  Om två utvisningar löper ut samtidigt, men endast en får återvända i spel på grund av uppskjutna straff, ska domaren fråga lagkaptenen i felande lag vilken spelare som ska återvända först.                  </vt:lpstr>
      <vt:lpstr>UPPSKJUTNA STRAFF - EXEMPEL  A4 2 min 04.00 A5 2 min 04.30 A6 2 min 05.00  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  Detta innebär alltså att utvisningen för A6 blir längre än två minuter – och potentiellt ända till periodens slut om det inte blir några fler spelstopp.                    </vt:lpstr>
      <vt:lpstr>UPPSKJUTNA STRAFF - EXEMPEL  Ådöms en spelare både större straffet och mindre straffet i samma spelstopp ska det större straffet avtjänas först.   Ådöms två eller fler spelare i samma lag mindre straffet och/eller större straffet i samma spelstopp, ska det större straffet vara det sista som avtjänas.                    </vt:lpstr>
      <vt:lpstr>BEGREPP  Utvisningar = Själva händelsen (tripping, slashing etc.) Straffet = Tiden som avtjänas   Spelreglerna bestämmer vilka straff som kan utdelas till vilken utvisning.   Som exempel – tripping. En spelare kan inte ådömas 2+10 för tripping och en checking from behind kan inte rendera i enbart ett mindre straff (2 minuter).                     </vt:lpstr>
      <vt:lpstr>SPEAKER</vt:lpstr>
      <vt:lpstr>SPEAKERNS ARBETSUPPGIFTER  Det är speakerns uppgift att på ett korrekt och neutralt sätt meddela domslut. Likt protokollföraren kan du dela upp arbetsuppgifterna enligt:   • Före matchen • Under matchen • Efter matchen  Före match: • Hälsa publik, gästande lag och domarna välkomna   • Presentera de båda lagens laguppställningar. • Presentera dagens domare.                      </vt:lpstr>
      <vt:lpstr>SPEAKERNS ARBETSUPPGIFTER  Under matchen har speakern en viktig funktion för att informera spelare, ledare och publik om händelserna i matchen. Till exempel:   • Informera om gjorda mål, målskytt, passningsläggare och tiden för målet.  • Informera om utvisningar meddelade av domaren.  • Meddela då numerären på banan förändras beroende på att strafftiden på utvisningar tar slut.   • Informera vid extraordinära händelser t ex bortdömt mål, brandlarm, trasig sarg/skyddsglas eller    liknande.   • Meddela då det återstår en minut av period 1 och 2, samt två minuter kvar av period 3.                       </vt:lpstr>
      <vt:lpstr>EXEMPEL   Exempel 1:  ”Nybro IF tar ledningen med 1-0. Målskytt nummer 24 Hanna Eriksson utan assist . Tid för målet var 12:14”   Exempel 2:  ”Nybro IF nummer 23 Andreas Nilsson utvisas 2 minuter för slashing. Tid 1:21”  Exempel 3 ”Nybro IF spelar nu med fyra spelare på isen”. ”Nybro IF är fulltaligt”                         </vt:lpstr>
      <vt:lpstr>EXEMPEL  Periodslut: • Meddela resultat, målskyttar och skottstatistik i den aktuella perioden.  Efter match: • Meddela resultat, målskyttar och skottstatistiken i den sista perioden och totalt för matchen.  • Tacka lagen, domarna och publiken för matchen samt hälsa välkommen åter till nästa match (påminn om tid för nästa hemmamatch).                          </vt:lpstr>
      <vt:lpstr>STRAFFTIDTAGARE</vt:lpstr>
      <vt:lpstr>STRAFFTIDTAGARENS ARBETSUPPGIFTER  Strafftidtagaren ansvarar för utvisningsbåset och spelarna som blir utvisade. Strafftidagaren ska säkerställa att:    • Att spelarna sitter av den korrekta utvisningstiden.  • Att kvittningsreglerna följs och att rätt spelare kommer tillbaka i spel i rätt ordning.  • Informera protokollförare om för tidigt inträdande av utvisad spelare.  • Informera spelare om längden på utvisningen och tiden kvar av straffet.                            </vt:lpstr>
      <vt:lpstr>STRAFFTIDTAGARENS ARBETSUPPGIFTER  Skapa en mall för att logga utvisningarna som du är bekväm med, det finns ingen officiell blankett eller mall som måste användas.   Ha alltid med ett anteckningsblock för att snabbt kunna skriva ner anteckningar vid sidan av.  Ha tät dialog med protokollföraren och stäm av varje utvisning.  Meddela resten av sekretariatet när 20 sekunder återstår av utvisningarna.                             </vt:lpstr>
      <vt:lpstr>WORKSHOP</vt:lpstr>
      <vt:lpstr>WORKSHOP  Case 1.  En spelare kommer in i utvisningsbåset och är rasande. Han slår vilt med klubban på plexiglaset och uttrycker att ”domaren är den största pajasen han någonsin sett”.   Hur agerar ni i sekretariatet?                         </vt:lpstr>
      <vt:lpstr>WORKSHOP  Case 2.  En spelare som sitter i utvisningsbåset hävdar bestämt att han skulle ha varit inne för 30 sekunder sen, ni har räknat fel. I frustration river han upp dörren och hoppar in på isen för att spela.   Strafftidtagaren ser över sina papper och spelaren har gjort fel, han har fortsatt 25 sekunder kvar på utvisningen.   Hur agerar ni?                       </vt:lpstr>
      <vt:lpstr>WORKSHOP   Case 3.  Domaren har nu lämnat 4 felaktiga passningsläggare i rad. Lagen gnäller, och som protokollförare så sitter du och blir fundersam, vad är det som händer?   Du bestämmer dig för att gå in i periodpausen för att samtala med domarna om situationen.  Hur kan vi agera i en sådan situation?                       </vt:lpstr>
      <vt:lpstr>WORKSHOP  Case 4.  Domaren kommer fram till er och rapporterar följande;   ”Slashing 2+10 för lag B”  När domaren åkt därifrån uppdagas felet av protokollföraren   Hur kan vi agera i en sådan situation?                       </vt:lpstr>
      <vt:lpstr>DOMARTECKEN</vt:lpstr>
      <vt:lpstr>PowerPoint-presentation</vt:lpstr>
      <vt:lpstr>Tack för att ni är en del av Sveriges mest engagerande idrott!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Linjedomardirektiv  2021-2022</dc:title>
  <dc:creator>Joel Hansson</dc:creator>
  <cp:lastModifiedBy>Klas Östergren</cp:lastModifiedBy>
  <cp:revision>15</cp:revision>
  <dcterms:created xsi:type="dcterms:W3CDTF">2021-06-10T17:48:57Z</dcterms:created>
  <dcterms:modified xsi:type="dcterms:W3CDTF">2024-09-18T20:12:17Z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y fmtid="{D5CDD505-2E9C-101B-9397-08002B2CF9AE}" pid="3" name="MediaServiceImageTags">
    <vt:lpwstr/>
  </property>
</Properties>
</file>